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7"/>
  </p:notesMasterIdLst>
  <p:sldIdLst>
    <p:sldId id="303" r:id="rId2"/>
    <p:sldId id="257" r:id="rId3"/>
    <p:sldId id="258" r:id="rId4"/>
    <p:sldId id="259" r:id="rId5"/>
    <p:sldId id="260" r:id="rId6"/>
    <p:sldId id="261" r:id="rId7"/>
    <p:sldId id="262" r:id="rId8"/>
    <p:sldId id="263" r:id="rId9"/>
    <p:sldId id="264" r:id="rId10"/>
    <p:sldId id="301" r:id="rId11"/>
    <p:sldId id="265" r:id="rId12"/>
    <p:sldId id="266" r:id="rId13"/>
    <p:sldId id="302" r:id="rId14"/>
    <p:sldId id="267" r:id="rId15"/>
    <p:sldId id="268" r:id="rId16"/>
    <p:sldId id="269" r:id="rId17"/>
    <p:sldId id="270" r:id="rId18"/>
    <p:sldId id="271" r:id="rId19"/>
    <p:sldId id="272" r:id="rId20"/>
    <p:sldId id="273" r:id="rId21"/>
    <p:sldId id="274" r:id="rId22"/>
    <p:sldId id="276" r:id="rId23"/>
    <p:sldId id="277" r:id="rId24"/>
    <p:sldId id="278" r:id="rId25"/>
    <p:sldId id="279" r:id="rId26"/>
    <p:sldId id="280" r:id="rId27"/>
    <p:sldId id="282" r:id="rId28"/>
    <p:sldId id="283" r:id="rId29"/>
    <p:sldId id="285" r:id="rId30"/>
    <p:sldId id="284" r:id="rId31"/>
    <p:sldId id="286" r:id="rId32"/>
    <p:sldId id="288" r:id="rId33"/>
    <p:sldId id="287"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8" d="100"/>
          <a:sy n="78" d="100"/>
        </p:scale>
        <p:origin x="-72" y="-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5EBBB9-849B-4444-9D4B-D4AD6FEA816A}" type="datetimeFigureOut">
              <a:rPr lang="tr-TR" smtClean="0"/>
              <a:t>25.12.2017</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784496-C7EF-4A90-9FF5-65ABE002BD5B}" type="slidenum">
              <a:rPr lang="tr-TR" smtClean="0"/>
              <a:t>‹#›</a:t>
            </a:fld>
            <a:endParaRPr lang="tr-TR"/>
          </a:p>
        </p:txBody>
      </p:sp>
    </p:spTree>
    <p:extLst>
      <p:ext uri="{BB962C8B-B14F-4D97-AF65-F5344CB8AC3E}">
        <p14:creationId xmlns:p14="http://schemas.microsoft.com/office/powerpoint/2010/main" val="2258399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3784496-C7EF-4A90-9FF5-65ABE002BD5B}" type="slidenum">
              <a:rPr lang="tr-TR" smtClean="0"/>
              <a:t>5</a:t>
            </a:fld>
            <a:endParaRPr lang="tr-TR"/>
          </a:p>
        </p:txBody>
      </p:sp>
    </p:spTree>
    <p:extLst>
      <p:ext uri="{BB962C8B-B14F-4D97-AF65-F5344CB8AC3E}">
        <p14:creationId xmlns:p14="http://schemas.microsoft.com/office/powerpoint/2010/main" val="3174709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845E04BB-8367-4A39-AB19-80414B5D27A6}" type="datetimeFigureOut">
              <a:rPr lang="tr-TR" smtClean="0"/>
              <a:t>25.12.2017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03BCAD8-1976-4C94-8E4F-8293ABB4461A}"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845E04BB-8367-4A39-AB19-80414B5D27A6}" type="datetimeFigureOut">
              <a:rPr lang="tr-TR" smtClean="0"/>
              <a:t>25.12.2017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03BCAD8-1976-4C94-8E4F-8293ABB4461A}"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45E04BB-8367-4A39-AB19-80414B5D27A6}" type="datetimeFigureOut">
              <a:rPr lang="tr-TR" smtClean="0"/>
              <a:t>25.12.2017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03BCAD8-1976-4C94-8E4F-8293ABB4461A}" type="slidenum">
              <a:rPr lang="tr-TR" smtClean="0"/>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845E04BB-8367-4A39-AB19-80414B5D27A6}" type="datetimeFigureOut">
              <a:rPr lang="tr-TR" smtClean="0"/>
              <a:t>25.12.2017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03BCAD8-1976-4C94-8E4F-8293ABB4461A}" type="slidenum">
              <a:rPr lang="tr-TR" smtClean="0"/>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845E04BB-8367-4A39-AB19-80414B5D27A6}" type="datetimeFigureOut">
              <a:rPr lang="tr-TR" smtClean="0"/>
              <a:t>25.12.2017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03BCAD8-1976-4C94-8E4F-8293ABB4461A}"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845E04BB-8367-4A39-AB19-80414B5D27A6}" type="datetimeFigureOut">
              <a:rPr lang="tr-TR" smtClean="0"/>
              <a:t>25.12.2017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03BCAD8-1976-4C94-8E4F-8293ABB4461A}" type="slidenum">
              <a:rPr lang="tr-TR" smtClean="0"/>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845E04BB-8367-4A39-AB19-80414B5D27A6}" type="datetimeFigureOut">
              <a:rPr lang="tr-TR" smtClean="0"/>
              <a:t>25.12.2017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03BCAD8-1976-4C94-8E4F-8293ABB4461A}"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845E04BB-8367-4A39-AB19-80414B5D27A6}" type="datetimeFigureOut">
              <a:rPr lang="tr-TR" smtClean="0"/>
              <a:t>25.12.2017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03BCAD8-1976-4C94-8E4F-8293ABB4461A}"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845E04BB-8367-4A39-AB19-80414B5D27A6}" type="datetimeFigureOut">
              <a:rPr lang="tr-TR" smtClean="0"/>
              <a:t>25.12.2017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03BCAD8-1976-4C94-8E4F-8293ABB4461A}"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45E04BB-8367-4A39-AB19-80414B5D27A6}" type="datetimeFigureOut">
              <a:rPr lang="tr-TR" smtClean="0"/>
              <a:t>25.12.2017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03BCAD8-1976-4C94-8E4F-8293ABB4461A}" type="slidenum">
              <a:rPr lang="tr-TR" smtClean="0"/>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845E04BB-8367-4A39-AB19-80414B5D27A6}" type="datetimeFigureOut">
              <a:rPr lang="tr-TR" smtClean="0"/>
              <a:t>25.12.2017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03BCAD8-1976-4C94-8E4F-8293ABB4461A}" type="slidenum">
              <a:rPr lang="tr-TR" smtClean="0"/>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845E04BB-8367-4A39-AB19-80414B5D27A6}" type="datetimeFigureOut">
              <a:rPr lang="tr-TR" smtClean="0"/>
              <a:t>25.12.2017</a:t>
            </a:fld>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03BCAD8-1976-4C94-8E4F-8293ABB4461A}" type="slidenum">
              <a:rPr lang="tr-TR" smtClean="0"/>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marL="0" indent="0">
              <a:buNone/>
            </a:pPr>
            <a:r>
              <a:rPr lang="tr-TR" dirty="0" smtClean="0"/>
              <a:t>               </a:t>
            </a:r>
          </a:p>
          <a:p>
            <a:pPr marL="0" indent="0">
              <a:buNone/>
            </a:pPr>
            <a:endParaRPr lang="tr-TR" dirty="0"/>
          </a:p>
          <a:p>
            <a:pPr marL="0" indent="0" algn="ctr">
              <a:buNone/>
            </a:pPr>
            <a:r>
              <a:rPr lang="tr-TR" sz="4800" dirty="0" smtClean="0">
                <a:latin typeface="+mj-lt"/>
              </a:rPr>
              <a:t>ÖĞRENCİLERİN UYMASI GEREKEN KURALLAR VE DİSİPLİN</a:t>
            </a:r>
            <a:endParaRPr lang="tr-TR" sz="4800" dirty="0">
              <a:latin typeface="+mj-lt"/>
            </a:endParaRPr>
          </a:p>
        </p:txBody>
      </p:sp>
      <p:sp>
        <p:nvSpPr>
          <p:cNvPr id="3" name="Başlık 2"/>
          <p:cNvSpPr>
            <a:spLocks noGrp="1"/>
          </p:cNvSpPr>
          <p:nvPr>
            <p:ph type="title"/>
          </p:nvPr>
        </p:nvSpPr>
        <p:spPr/>
        <p:txBody>
          <a:bodyPr>
            <a:normAutofit fontScale="90000"/>
          </a:bodyPr>
          <a:lstStyle/>
          <a:p>
            <a:r>
              <a:rPr lang="tr-TR" dirty="0" smtClean="0">
                <a:solidFill>
                  <a:srgbClr val="C00000"/>
                </a:solidFill>
              </a:rPr>
              <a:t/>
            </a:r>
            <a:br>
              <a:rPr lang="tr-TR" dirty="0" smtClean="0">
                <a:solidFill>
                  <a:srgbClr val="C00000"/>
                </a:solidFill>
              </a:rPr>
            </a:br>
            <a:r>
              <a:rPr lang="tr-TR" dirty="0" smtClean="0">
                <a:solidFill>
                  <a:srgbClr val="C00000"/>
                </a:solidFill>
              </a:rPr>
              <a:t>ZÜBEYDE HANIM </a:t>
            </a:r>
            <a:r>
              <a:rPr lang="tr-TR" dirty="0">
                <a:solidFill>
                  <a:srgbClr val="C00000"/>
                </a:solidFill>
              </a:rPr>
              <a:t/>
            </a:r>
            <a:br>
              <a:rPr lang="tr-TR" dirty="0">
                <a:solidFill>
                  <a:srgbClr val="C00000"/>
                </a:solidFill>
              </a:rPr>
            </a:br>
            <a:r>
              <a:rPr lang="tr-TR" dirty="0" smtClean="0">
                <a:solidFill>
                  <a:srgbClr val="C00000"/>
                </a:solidFill>
              </a:rPr>
              <a:t>VE </a:t>
            </a:r>
            <a:r>
              <a:rPr lang="tr-TR" dirty="0" smtClean="0">
                <a:solidFill>
                  <a:srgbClr val="C00000"/>
                </a:solidFill>
              </a:rPr>
              <a:t>TEKNİK ANADOLU LİSESİ REHBERLİK SERVİSİ</a:t>
            </a:r>
            <a:endParaRPr lang="tr-TR" dirty="0">
              <a:solidFill>
                <a:srgbClr val="C00000"/>
              </a:solidFill>
            </a:endParaRPr>
          </a:p>
        </p:txBody>
      </p:sp>
    </p:spTree>
    <p:extLst>
      <p:ext uri="{BB962C8B-B14F-4D97-AF65-F5344CB8AC3E}">
        <p14:creationId xmlns:p14="http://schemas.microsoft.com/office/powerpoint/2010/main" val="1246281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476672"/>
            <a:ext cx="8995051" cy="6275616"/>
          </a:xfrm>
        </p:spPr>
      </p:pic>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3751608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88640"/>
            <a:ext cx="4536504" cy="5760640"/>
          </a:xfrm>
        </p:spPr>
        <p:txBody>
          <a:bodyPr>
            <a:noAutofit/>
          </a:bodyPr>
          <a:lstStyle/>
          <a:p>
            <a:pPr marL="0" indent="0">
              <a:buNone/>
            </a:pPr>
            <a:r>
              <a:rPr lang="tr-TR" sz="4000" dirty="0" smtClean="0"/>
              <a:t>Her çeşit kumar ve benzeri oyunlardan, bu tür oyunların oynandığı ortamlardan uzak kalmaları</a:t>
            </a:r>
            <a:endParaRPr lang="tr-TR" sz="40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548680"/>
            <a:ext cx="3827536" cy="5688632"/>
          </a:xfrm>
          <a:prstGeom prst="rect">
            <a:avLst/>
          </a:prstGeom>
        </p:spPr>
      </p:pic>
    </p:spTree>
    <p:extLst>
      <p:ext uri="{BB962C8B-B14F-4D97-AF65-F5344CB8AC3E}">
        <p14:creationId xmlns:p14="http://schemas.microsoft.com/office/powerpoint/2010/main" val="1867376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dirty="0"/>
              <a:t>Okula ve derslere düzenli olarak devam etmeleri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1340768"/>
            <a:ext cx="5765108" cy="5273184"/>
          </a:xfrm>
          <a:prstGeom prst="rect">
            <a:avLst/>
          </a:prstGeom>
        </p:spPr>
      </p:pic>
    </p:spTree>
    <p:extLst>
      <p:ext uri="{BB962C8B-B14F-4D97-AF65-F5344CB8AC3E}">
        <p14:creationId xmlns:p14="http://schemas.microsoft.com/office/powerpoint/2010/main" val="22862357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453427"/>
            <a:ext cx="8722959" cy="6036287"/>
          </a:xfrm>
          <a:prstGeom prst="rect">
            <a:avLst/>
          </a:prstGeom>
        </p:spPr>
      </p:pic>
    </p:spTree>
    <p:extLst>
      <p:ext uri="{BB962C8B-B14F-4D97-AF65-F5344CB8AC3E}">
        <p14:creationId xmlns:p14="http://schemas.microsoft.com/office/powerpoint/2010/main" val="13620530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88641"/>
            <a:ext cx="8229600" cy="1872208"/>
          </a:xfrm>
        </p:spPr>
        <p:txBody>
          <a:bodyPr/>
          <a:lstStyle/>
          <a:p>
            <a:pPr marL="0" indent="0">
              <a:buNone/>
            </a:pPr>
            <a:r>
              <a:rPr lang="tr-TR" dirty="0"/>
              <a:t>Çevrenin doğal ve tarihi yapısını korumaları, çevreyi kirletmemeleri ve güzelleştirmek, geliştirmek için katkıda bulunmaları</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1916832"/>
            <a:ext cx="8177563" cy="4176464"/>
          </a:xfrm>
          <a:prstGeom prst="rect">
            <a:avLst/>
          </a:prstGeom>
        </p:spPr>
      </p:pic>
    </p:spTree>
    <p:extLst>
      <p:ext uri="{BB962C8B-B14F-4D97-AF65-F5344CB8AC3E}">
        <p14:creationId xmlns:p14="http://schemas.microsoft.com/office/powerpoint/2010/main" val="39707838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260649"/>
            <a:ext cx="8229600" cy="2016224"/>
          </a:xfrm>
        </p:spPr>
        <p:txBody>
          <a:bodyPr/>
          <a:lstStyle/>
          <a:p>
            <a:pPr marL="0" indent="0">
              <a:buNone/>
            </a:pPr>
            <a:r>
              <a:rPr lang="tr-TR" dirty="0"/>
              <a:t>Kitapları sevmeleri ve korumaları; kitap sevgisi ve okuma alışkanlığı kazanmaları; boş zamanlarını faydalı işler yaparak geçirmeleri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1988840"/>
            <a:ext cx="6264695" cy="4761168"/>
          </a:xfrm>
          <a:prstGeom prst="rect">
            <a:avLst/>
          </a:prstGeom>
        </p:spPr>
      </p:pic>
    </p:spTree>
    <p:extLst>
      <p:ext uri="{BB962C8B-B14F-4D97-AF65-F5344CB8AC3E}">
        <p14:creationId xmlns:p14="http://schemas.microsoft.com/office/powerpoint/2010/main" val="1935158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9" y="116631"/>
            <a:ext cx="8731676" cy="6451305"/>
          </a:xfrm>
          <a:prstGeom prst="rect">
            <a:avLst/>
          </a:prstGeom>
        </p:spPr>
      </p:pic>
    </p:spTree>
    <p:extLst>
      <p:ext uri="{BB962C8B-B14F-4D97-AF65-F5344CB8AC3E}">
        <p14:creationId xmlns:p14="http://schemas.microsoft.com/office/powerpoint/2010/main" val="11560317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5"/>
            <a:ext cx="8229600" cy="1152128"/>
          </a:xfrm>
        </p:spPr>
        <p:txBody>
          <a:bodyPr/>
          <a:lstStyle/>
          <a:p>
            <a:pPr marL="0" indent="0">
              <a:buNone/>
            </a:pPr>
            <a:r>
              <a:rPr lang="tr-TR" dirty="0"/>
              <a:t>Sorumluluk bilinciyle trafik kurallarına uymaları ve davranışlarıyla örnek olmaları,</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805564"/>
            <a:ext cx="6624736" cy="5052328"/>
          </a:xfrm>
          <a:prstGeom prst="rect">
            <a:avLst/>
          </a:prstGeom>
        </p:spPr>
      </p:pic>
    </p:spTree>
    <p:extLst>
      <p:ext uri="{BB962C8B-B14F-4D97-AF65-F5344CB8AC3E}">
        <p14:creationId xmlns:p14="http://schemas.microsoft.com/office/powerpoint/2010/main" val="4214293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9"/>
            <a:ext cx="2890664" cy="5904655"/>
          </a:xfrm>
        </p:spPr>
        <p:txBody>
          <a:bodyPr>
            <a:normAutofit fontScale="92500"/>
          </a:bodyPr>
          <a:lstStyle/>
          <a:p>
            <a:pPr marL="0" indent="0">
              <a:buNone/>
            </a:pPr>
            <a:r>
              <a:rPr lang="tr-TR" dirty="0"/>
              <a:t>Fiziksel, zihinsel ve duygusal güçlerini uyumlu olarak yönetmeleri; beden, zekâ ve duyguları ile bunları verimli kılacak irade ve yeteneklerini geliştirmeleri; kendilerine saygı duymayı öğrenmeleri, böylece dengeli bir biçimde geliştirdikleri varlıklarını aile, toplum, vatan, millet ve insanlığın yararına sunmaları,</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548680"/>
            <a:ext cx="5904656" cy="4920546"/>
          </a:xfrm>
          <a:prstGeom prst="rect">
            <a:avLst/>
          </a:prstGeom>
        </p:spPr>
      </p:pic>
    </p:spTree>
    <p:extLst>
      <p:ext uri="{BB962C8B-B14F-4D97-AF65-F5344CB8AC3E}">
        <p14:creationId xmlns:p14="http://schemas.microsoft.com/office/powerpoint/2010/main" val="28296157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778" y="2204864"/>
            <a:ext cx="3960440" cy="3888432"/>
          </a:xfrm>
        </p:spPr>
        <p:txBody>
          <a:bodyPr>
            <a:normAutofit/>
          </a:bodyPr>
          <a:lstStyle/>
          <a:p>
            <a:pPr marL="0" indent="0">
              <a:buNone/>
            </a:pPr>
            <a:r>
              <a:rPr lang="tr-TR" dirty="0"/>
              <a:t>İnsan hakları ve demokrasi bilincini özümsemiş ve davranışa dönüştürmüş olmaları, kötü muamele ve her türlü istismara karşı duyarlı olmaları</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60" y="116633"/>
            <a:ext cx="4931924" cy="6355230"/>
          </a:xfrm>
          <a:prstGeom prst="rect">
            <a:avLst/>
          </a:prstGeom>
        </p:spPr>
      </p:pic>
    </p:spTree>
    <p:extLst>
      <p:ext uri="{BB962C8B-B14F-4D97-AF65-F5344CB8AC3E}">
        <p14:creationId xmlns:p14="http://schemas.microsoft.com/office/powerpoint/2010/main" val="40538553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76672"/>
            <a:ext cx="8229600" cy="1143000"/>
          </a:xfrm>
        </p:spPr>
        <p:txBody>
          <a:bodyPr>
            <a:normAutofit fontScale="90000"/>
          </a:bodyPr>
          <a:lstStyle/>
          <a:p>
            <a:r>
              <a:rPr lang="tr-TR" sz="3600" b="1" dirty="0" smtClean="0"/>
              <a:t/>
            </a:r>
            <a:br>
              <a:rPr lang="tr-TR" sz="3600" b="1" dirty="0" smtClean="0"/>
            </a:br>
            <a:r>
              <a:rPr lang="tr-TR" sz="3600" b="1" dirty="0"/>
              <a:t/>
            </a:r>
            <a:br>
              <a:rPr lang="tr-TR" sz="3600" b="1" dirty="0"/>
            </a:br>
            <a:r>
              <a:rPr lang="tr-TR" sz="3600" b="1" dirty="0" smtClean="0"/>
              <a:t>ÖĞRENCİLERİN UYACAKLARI </a:t>
            </a:r>
            <a:r>
              <a:rPr lang="tr-TR" sz="3600" b="1" dirty="0"/>
              <a:t>KURALLAR VE BEKLENEN DAVRANIŞLAR </a:t>
            </a:r>
            <a:r>
              <a:rPr lang="tr-TR" b="1" dirty="0"/>
              <a:t/>
            </a:r>
            <a:br>
              <a:rPr lang="tr-TR" b="1" dirty="0"/>
            </a:b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772816"/>
            <a:ext cx="8191819" cy="4176464"/>
          </a:xfrm>
          <a:prstGeom prst="rect">
            <a:avLst/>
          </a:prstGeom>
        </p:spPr>
      </p:pic>
    </p:spTree>
    <p:extLst>
      <p:ext uri="{BB962C8B-B14F-4D97-AF65-F5344CB8AC3E}">
        <p14:creationId xmlns:p14="http://schemas.microsoft.com/office/powerpoint/2010/main" val="1284506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16633"/>
            <a:ext cx="8229600" cy="1368152"/>
          </a:xfrm>
        </p:spPr>
        <p:txBody>
          <a:bodyPr/>
          <a:lstStyle/>
          <a:p>
            <a:pPr marL="0" indent="0">
              <a:buNone/>
            </a:pPr>
            <a:r>
              <a:rPr lang="tr-TR" dirty="0"/>
              <a:t>Toplam kalite yönetimi anlayışı ile ekip çalışmalarında rol almaları</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72" y="1412776"/>
            <a:ext cx="6567534" cy="5205378"/>
          </a:xfrm>
          <a:prstGeom prst="rect">
            <a:avLst/>
          </a:prstGeom>
        </p:spPr>
      </p:pic>
    </p:spTree>
    <p:extLst>
      <p:ext uri="{BB962C8B-B14F-4D97-AF65-F5344CB8AC3E}">
        <p14:creationId xmlns:p14="http://schemas.microsoft.com/office/powerpoint/2010/main" val="25251991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24885"/>
            <a:ext cx="8327376" cy="6453718"/>
          </a:xfrm>
          <a:prstGeom prst="rect">
            <a:avLst/>
          </a:prstGeom>
        </p:spPr>
      </p:pic>
    </p:spTree>
    <p:extLst>
      <p:ext uri="{BB962C8B-B14F-4D97-AF65-F5344CB8AC3E}">
        <p14:creationId xmlns:p14="http://schemas.microsoft.com/office/powerpoint/2010/main" val="29311590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İnsana ve insan sağlığına gereken önemi vermeleri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1710384"/>
            <a:ext cx="5145360" cy="4592234"/>
          </a:xfrm>
          <a:prstGeom prst="rect">
            <a:avLst/>
          </a:prstGeom>
        </p:spPr>
      </p:pic>
    </p:spTree>
    <p:extLst>
      <p:ext uri="{BB962C8B-B14F-4D97-AF65-F5344CB8AC3E}">
        <p14:creationId xmlns:p14="http://schemas.microsoft.com/office/powerpoint/2010/main" val="12876310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88641"/>
            <a:ext cx="8229600" cy="1152128"/>
          </a:xfrm>
        </p:spPr>
        <p:txBody>
          <a:bodyPr>
            <a:normAutofit lnSpcReduction="10000"/>
          </a:bodyPr>
          <a:lstStyle/>
          <a:p>
            <a:pPr marL="0" indent="0">
              <a:buNone/>
            </a:pPr>
            <a:r>
              <a:rPr lang="tr-TR" dirty="0"/>
              <a:t>Savaş, yangın, deprem ve benzeri olağanüstü durumlarda topluma hizmet etkinliklerine gönüllü katkı sağlamaları ve verilen görevleri tamamlamaları</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556523"/>
            <a:ext cx="7128792" cy="5035657"/>
          </a:xfrm>
          <a:prstGeom prst="rect">
            <a:avLst/>
          </a:prstGeom>
        </p:spPr>
      </p:pic>
    </p:spTree>
    <p:extLst>
      <p:ext uri="{BB962C8B-B14F-4D97-AF65-F5344CB8AC3E}">
        <p14:creationId xmlns:p14="http://schemas.microsoft.com/office/powerpoint/2010/main" val="7223085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332656"/>
            <a:ext cx="3888432" cy="5544616"/>
          </a:xfrm>
        </p:spPr>
        <p:txBody>
          <a:bodyPr>
            <a:normAutofit/>
          </a:bodyPr>
          <a:lstStyle/>
          <a:p>
            <a:pPr marL="0" indent="0">
              <a:buNone/>
            </a:pPr>
            <a:r>
              <a:rPr lang="tr-TR" dirty="0"/>
              <a:t> Zararlı, bölücü, yıkıcı, siyasi ve ideolojik amaçlı faaliyetlere katılmamaları, bunlarla ilgili amblem, afiş, rozet, yayın ve benzerlerini taşımamaları ve bulundurmamaları</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332656"/>
            <a:ext cx="4192154" cy="5496855"/>
          </a:xfrm>
          <a:prstGeom prst="rect">
            <a:avLst/>
          </a:prstGeom>
        </p:spPr>
      </p:pic>
    </p:spTree>
    <p:extLst>
      <p:ext uri="{BB962C8B-B14F-4D97-AF65-F5344CB8AC3E}">
        <p14:creationId xmlns:p14="http://schemas.microsoft.com/office/powerpoint/2010/main" val="6792668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88641"/>
            <a:ext cx="8229600" cy="1080120"/>
          </a:xfrm>
        </p:spPr>
        <p:txBody>
          <a:bodyPr/>
          <a:lstStyle/>
          <a:p>
            <a:pPr marL="0" indent="0">
              <a:buNone/>
            </a:pPr>
            <a:r>
              <a:rPr lang="tr-TR" dirty="0"/>
              <a:t>Bilişim araçlarını kişisel, toplumsal ve eğitsel yararlar doğrultusunda kullanmaları</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988840"/>
            <a:ext cx="7620000" cy="3810000"/>
          </a:xfrm>
          <a:prstGeom prst="rect">
            <a:avLst/>
          </a:prstGeom>
        </p:spPr>
      </p:pic>
    </p:spTree>
    <p:extLst>
      <p:ext uri="{BB962C8B-B14F-4D97-AF65-F5344CB8AC3E}">
        <p14:creationId xmlns:p14="http://schemas.microsoft.com/office/powerpoint/2010/main" val="5251344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332657"/>
            <a:ext cx="8229600" cy="2088232"/>
          </a:xfrm>
        </p:spPr>
        <p:txBody>
          <a:bodyPr>
            <a:normAutofit/>
          </a:bodyPr>
          <a:lstStyle/>
          <a:p>
            <a:pPr marL="0" indent="0">
              <a:buNone/>
            </a:pPr>
            <a:r>
              <a:rPr lang="tr-TR" dirty="0"/>
              <a:t>Bilişim araçlarını; zararlı, bölücü, yıkıcı ve toplumun etik kuralları ile bağdaşmayan ve şiddet içerikli amaçlar için kullanmamaları; bunların üretilmesine, bulundurulmasına, taşınmasına yardımcı olmamaları ve sanal ortamlarda da bu doğrultuda </a:t>
            </a:r>
            <a:r>
              <a:rPr lang="tr-TR" dirty="0" smtClean="0"/>
              <a:t>davranmaları beklenir</a:t>
            </a:r>
            <a:r>
              <a:rPr lang="tr-TR" dirty="0"/>
              <a:t>.</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2708920"/>
            <a:ext cx="3048000" cy="3048000"/>
          </a:xfrm>
          <a:prstGeom prst="rect">
            <a:avLst/>
          </a:prstGeom>
        </p:spPr>
      </p:pic>
    </p:spTree>
    <p:extLst>
      <p:ext uri="{BB962C8B-B14F-4D97-AF65-F5344CB8AC3E}">
        <p14:creationId xmlns:p14="http://schemas.microsoft.com/office/powerpoint/2010/main" val="24168649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47664" y="2132856"/>
            <a:ext cx="5338936" cy="2836912"/>
          </a:xfrm>
        </p:spPr>
        <p:txBody>
          <a:bodyPr/>
          <a:lstStyle/>
          <a:p>
            <a:r>
              <a:rPr lang="tr-TR" sz="4000" dirty="0"/>
              <a:t>Teşekkür belgesi,</a:t>
            </a:r>
          </a:p>
          <a:p>
            <a:r>
              <a:rPr lang="tr-TR" sz="4000" dirty="0" smtClean="0"/>
              <a:t>Takdir </a:t>
            </a:r>
            <a:r>
              <a:rPr lang="tr-TR" sz="4000" dirty="0"/>
              <a:t>belgesi,</a:t>
            </a:r>
          </a:p>
          <a:p>
            <a:r>
              <a:rPr lang="tr-TR" sz="4000" dirty="0" smtClean="0"/>
              <a:t>Onur </a:t>
            </a:r>
            <a:r>
              <a:rPr lang="tr-TR" sz="4000" dirty="0"/>
              <a:t>belgesi</a:t>
            </a:r>
          </a:p>
          <a:p>
            <a:pPr marL="0" indent="0">
              <a:buNone/>
            </a:pPr>
            <a:endParaRPr lang="tr-TR" dirty="0"/>
          </a:p>
        </p:txBody>
      </p:sp>
      <p:sp>
        <p:nvSpPr>
          <p:cNvPr id="2" name="Başlık 1"/>
          <p:cNvSpPr>
            <a:spLocks noGrp="1"/>
          </p:cNvSpPr>
          <p:nvPr>
            <p:ph type="title"/>
          </p:nvPr>
        </p:nvSpPr>
        <p:spPr/>
        <p:txBody>
          <a:bodyPr>
            <a:noAutofit/>
          </a:bodyPr>
          <a:lstStyle/>
          <a:p>
            <a:r>
              <a:rPr lang="tr-TR" sz="3200" dirty="0"/>
              <a:t>Örnek davranışların ve başarıların niteliklerine göre ödüllendirilmesinde öğrencilere;</a:t>
            </a:r>
          </a:p>
        </p:txBody>
      </p:sp>
    </p:spTree>
    <p:extLst>
      <p:ext uri="{BB962C8B-B14F-4D97-AF65-F5344CB8AC3E}">
        <p14:creationId xmlns:p14="http://schemas.microsoft.com/office/powerpoint/2010/main" val="22211581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96752"/>
            <a:ext cx="8229600" cy="4929411"/>
          </a:xfrm>
        </p:spPr>
        <p:txBody>
          <a:bodyPr>
            <a:normAutofit/>
          </a:bodyPr>
          <a:lstStyle/>
          <a:p>
            <a:pPr marL="0" indent="0">
              <a:buNone/>
            </a:pPr>
            <a:r>
              <a:rPr lang="tr-TR" b="1" dirty="0"/>
              <a:t>07.09.2007/26636 RG)</a:t>
            </a:r>
            <a:r>
              <a:rPr lang="tr-TR" dirty="0"/>
              <a:t> </a:t>
            </a:r>
            <a:r>
              <a:rPr lang="tr-TR" b="1" dirty="0"/>
              <a:t>0kul öğrenci ödül ve disiplin kurulu, derslerdeki gayret ve başarılarıyla üstünlük gösteren, tüm derslerden başarılı olan, dönem puanlarının ağırlıklı ortalaması 70.00 den aşağı olmayan ve davranış puanı yüz olan öğrencilerden;</a:t>
            </a:r>
            <a:endParaRPr lang="tr-TR" dirty="0"/>
          </a:p>
          <a:p>
            <a:pPr marL="0" indent="0">
              <a:buNone/>
            </a:pPr>
            <a:r>
              <a:rPr lang="tr-TR" b="1" dirty="0"/>
              <a:t>a) 70. 00-84 .99 arasındakileri Teşekkür belgesi,</a:t>
            </a:r>
            <a:endParaRPr lang="tr-TR" dirty="0"/>
          </a:p>
          <a:p>
            <a:pPr marL="0" indent="0">
              <a:buNone/>
            </a:pPr>
            <a:r>
              <a:rPr lang="tr-TR" b="1" dirty="0"/>
              <a:t>b) 85.00 ve daha yukarı olanları Takdir belgesi</a:t>
            </a:r>
            <a:endParaRPr lang="tr-TR" dirty="0"/>
          </a:p>
          <a:p>
            <a:pPr marL="0" indent="0">
              <a:buNone/>
            </a:pPr>
            <a:r>
              <a:rPr lang="tr-TR" b="1" dirty="0"/>
              <a:t>ile ödüllendirir.</a:t>
            </a:r>
            <a:endParaRPr lang="tr-TR" dirty="0"/>
          </a:p>
          <a:p>
            <a:endParaRPr lang="tr-TR" dirty="0"/>
          </a:p>
        </p:txBody>
      </p:sp>
      <p:sp>
        <p:nvSpPr>
          <p:cNvPr id="2" name="Başlık 1"/>
          <p:cNvSpPr>
            <a:spLocks noGrp="1"/>
          </p:cNvSpPr>
          <p:nvPr>
            <p:ph type="title"/>
          </p:nvPr>
        </p:nvSpPr>
        <p:spPr/>
        <p:txBody>
          <a:bodyPr>
            <a:normAutofit fontScale="90000"/>
          </a:bodyPr>
          <a:lstStyle/>
          <a:p>
            <a:r>
              <a:rPr lang="tr-TR" sz="3600" b="1" dirty="0"/>
              <a:t>Teşekkür ve takdir belgesi ile ödüllendirme</a:t>
            </a:r>
            <a:r>
              <a:rPr lang="tr-TR" dirty="0"/>
              <a:t/>
            </a:r>
            <a:br>
              <a:rPr lang="tr-TR" dirty="0"/>
            </a:br>
            <a:endParaRPr lang="tr-TR" dirty="0"/>
          </a:p>
        </p:txBody>
      </p:sp>
    </p:spTree>
    <p:extLst>
      <p:ext uri="{BB962C8B-B14F-4D97-AF65-F5344CB8AC3E}">
        <p14:creationId xmlns:p14="http://schemas.microsoft.com/office/powerpoint/2010/main" val="37562707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381000"/>
            <a:ext cx="7620000" cy="6096000"/>
          </a:xfrm>
          <a:prstGeom prst="rect">
            <a:avLst/>
          </a:prstGeom>
        </p:spPr>
      </p:pic>
    </p:spTree>
    <p:extLst>
      <p:ext uri="{BB962C8B-B14F-4D97-AF65-F5344CB8AC3E}">
        <p14:creationId xmlns:p14="http://schemas.microsoft.com/office/powerpoint/2010/main" val="1044868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marL="0" indent="0"/>
            <a:r>
              <a:rPr lang="tr-TR" dirty="0" smtClean="0"/>
              <a:t>Atatürk inkılâp ve ilkelerine bağlı kalmaları ve bunları korumaları,</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132856"/>
            <a:ext cx="4330700" cy="4013200"/>
          </a:xfrm>
          <a:prstGeom prst="rect">
            <a:avLst/>
          </a:prstGeom>
        </p:spPr>
      </p:pic>
    </p:spTree>
    <p:extLst>
      <p:ext uri="{BB962C8B-B14F-4D97-AF65-F5344CB8AC3E}">
        <p14:creationId xmlns:p14="http://schemas.microsoft.com/office/powerpoint/2010/main" val="39613693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620689"/>
            <a:ext cx="8229600" cy="1800200"/>
          </a:xfrm>
        </p:spPr>
        <p:txBody>
          <a:bodyPr/>
          <a:lstStyle/>
          <a:p>
            <a:pPr marL="0" indent="0">
              <a:buNone/>
            </a:pPr>
            <a:r>
              <a:rPr lang="tr-TR" b="1" dirty="0"/>
              <a:t>Bir ders yılının her iki döneminde de Takdir belgesi alan öğrencilere, okulun yıllık iftihar listesinde yer verilir.</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2204864"/>
            <a:ext cx="6336704" cy="4224469"/>
          </a:xfrm>
          <a:prstGeom prst="rect">
            <a:avLst/>
          </a:prstGeom>
        </p:spPr>
      </p:pic>
    </p:spTree>
    <p:extLst>
      <p:ext uri="{BB962C8B-B14F-4D97-AF65-F5344CB8AC3E}">
        <p14:creationId xmlns:p14="http://schemas.microsoft.com/office/powerpoint/2010/main" val="38845495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70000" lnSpcReduction="20000"/>
          </a:bodyPr>
          <a:lstStyle/>
          <a:p>
            <a:r>
              <a:rPr lang="tr-TR" b="1" dirty="0" smtClean="0"/>
              <a:t>Okul </a:t>
            </a:r>
            <a:r>
              <a:rPr lang="tr-TR" b="1" dirty="0"/>
              <a:t>öğrenci ödül ve disiplin kurulu puan şartına bağlı kalmadan;</a:t>
            </a:r>
            <a:endParaRPr lang="tr-TR" dirty="0"/>
          </a:p>
          <a:p>
            <a:pPr marL="0" indent="0">
              <a:buNone/>
            </a:pPr>
            <a:r>
              <a:rPr lang="tr-TR" b="1" dirty="0"/>
              <a:t>a) </a:t>
            </a:r>
            <a:r>
              <a:rPr lang="tr-TR" b="1" dirty="0" err="1"/>
              <a:t>Türkçe'yi</a:t>
            </a:r>
            <a:r>
              <a:rPr lang="tr-TR" b="1" dirty="0"/>
              <a:t> doğru, güzel ve etkili kullanarak örnek olmak,</a:t>
            </a:r>
            <a:endParaRPr lang="tr-TR" dirty="0"/>
          </a:p>
          <a:p>
            <a:pPr marL="0" indent="0">
              <a:buNone/>
            </a:pPr>
            <a:r>
              <a:rPr lang="tr-TR" b="1" dirty="0"/>
              <a:t>b) Bilimsel projeler ile sosyal etkinliklere katılmak, bu çalışmalarda liderlik yapmak, yapılan etkinliklerde eğitime katkıda bulunmak ve üstün başarı göstermek,</a:t>
            </a:r>
            <a:endParaRPr lang="tr-TR" dirty="0"/>
          </a:p>
          <a:p>
            <a:pPr marL="0" indent="0">
              <a:buNone/>
            </a:pPr>
            <a:r>
              <a:rPr lang="tr-TR" b="1" dirty="0"/>
              <a:t>c) Okul araç-gereç ve donanımları ile çevreyi koruma ve gözetmede davranışlarıyla örnek olmak,</a:t>
            </a:r>
            <a:endParaRPr lang="tr-TR" dirty="0"/>
          </a:p>
          <a:p>
            <a:pPr marL="0" indent="0">
              <a:buNone/>
            </a:pPr>
            <a:r>
              <a:rPr lang="tr-TR" b="1" dirty="0"/>
              <a:t>ç) Görgü kurallarına uymada ve insan ilişkilerinde örnek olmak,</a:t>
            </a:r>
            <a:endParaRPr lang="tr-TR" dirty="0"/>
          </a:p>
          <a:p>
            <a:pPr marL="0" indent="0">
              <a:buNone/>
            </a:pPr>
            <a:r>
              <a:rPr lang="tr-TR" b="1" dirty="0"/>
              <a:t>d) Trafik kurallarına uymada örnek davranışlar sergilemek,</a:t>
            </a:r>
            <a:endParaRPr lang="tr-TR" dirty="0"/>
          </a:p>
          <a:p>
            <a:pPr marL="0" indent="0">
              <a:buNone/>
            </a:pPr>
            <a:r>
              <a:rPr lang="tr-TR" b="1" dirty="0"/>
              <a:t>e) Bilişim araçlarını kullanmada iyi örnek olacak davranışlar sergilemek,</a:t>
            </a:r>
            <a:endParaRPr lang="tr-TR" dirty="0"/>
          </a:p>
          <a:p>
            <a:pPr marL="0" indent="0">
              <a:buNone/>
            </a:pPr>
            <a:r>
              <a:rPr lang="tr-TR" b="1" dirty="0"/>
              <a:t>f) Okula ve derslere düzenli olarak gelmek, bu yönde arkadaşlarına iyi örnek olmak,</a:t>
            </a:r>
            <a:endParaRPr lang="tr-TR" dirty="0"/>
          </a:p>
          <a:p>
            <a:pPr marL="0" indent="0">
              <a:buNone/>
            </a:pPr>
            <a:r>
              <a:rPr lang="tr-TR" b="1" dirty="0"/>
              <a:t>g) Yaşlı, yetim, öksüz, güçsüz, engelli ve benzeri durumda olanlara yardım amacıyla yürütülen toplum hizmetlerinde görev almak</a:t>
            </a:r>
            <a:endParaRPr lang="tr-TR" dirty="0"/>
          </a:p>
          <a:p>
            <a:endParaRPr lang="tr-TR" dirty="0"/>
          </a:p>
        </p:txBody>
      </p:sp>
      <p:sp>
        <p:nvSpPr>
          <p:cNvPr id="2" name="Başlık 1"/>
          <p:cNvSpPr>
            <a:spLocks noGrp="1"/>
          </p:cNvSpPr>
          <p:nvPr>
            <p:ph type="title"/>
          </p:nvPr>
        </p:nvSpPr>
        <p:spPr/>
        <p:txBody>
          <a:bodyPr>
            <a:normAutofit fontScale="90000"/>
          </a:bodyPr>
          <a:lstStyle/>
          <a:p>
            <a:r>
              <a:rPr lang="tr-TR" b="1" dirty="0"/>
              <a:t>Onur belgesi ile ödüllendirme</a:t>
            </a:r>
            <a:r>
              <a:rPr lang="tr-TR" dirty="0"/>
              <a:t/>
            </a:r>
            <a:br>
              <a:rPr lang="tr-TR" dirty="0"/>
            </a:br>
            <a:endParaRPr lang="tr-TR" dirty="0"/>
          </a:p>
        </p:txBody>
      </p:sp>
    </p:spTree>
    <p:extLst>
      <p:ext uri="{BB962C8B-B14F-4D97-AF65-F5344CB8AC3E}">
        <p14:creationId xmlns:p14="http://schemas.microsoft.com/office/powerpoint/2010/main" val="38230328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764704"/>
            <a:ext cx="8229600" cy="5361459"/>
          </a:xfrm>
        </p:spPr>
        <p:txBody>
          <a:bodyPr>
            <a:normAutofit/>
          </a:bodyPr>
          <a:lstStyle/>
          <a:p>
            <a:pPr marL="0" indent="0">
              <a:buNone/>
            </a:pPr>
            <a:r>
              <a:rPr lang="tr-TR" b="1" dirty="0"/>
              <a:t>gibi davranışlarından örnek oluşturacak bir ya da birkaçını gösteren davranış puanı indirilmemiş öğrencileri; öğretim yılı içinde herhangi bir ödül alıp almadığına bakılmaksızın öğrenci, öğretmen veya okul yönetiminin teklifi, onur kurulunun uygun görüşü doğrultusunda onur belgesi ile ödüllendirir. Bir öğretim yılı içinde iki ve daha fazla onur belgesi alan öğrencilere okulun onur listesinde yer verilir</a:t>
            </a:r>
            <a:endParaRPr lang="tr-TR" dirty="0"/>
          </a:p>
        </p:txBody>
      </p:sp>
    </p:spTree>
    <p:extLst>
      <p:ext uri="{BB962C8B-B14F-4D97-AF65-F5344CB8AC3E}">
        <p14:creationId xmlns:p14="http://schemas.microsoft.com/office/powerpoint/2010/main" val="21464899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85267"/>
            <a:ext cx="8064896" cy="6487465"/>
          </a:xfrm>
          <a:prstGeom prst="rect">
            <a:avLst/>
          </a:prstGeom>
        </p:spPr>
      </p:pic>
    </p:spTree>
    <p:extLst>
      <p:ext uri="{BB962C8B-B14F-4D97-AF65-F5344CB8AC3E}">
        <p14:creationId xmlns:p14="http://schemas.microsoft.com/office/powerpoint/2010/main" val="12385609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ctr">
              <a:buNone/>
            </a:pPr>
            <a:r>
              <a:rPr lang="tr-TR" dirty="0"/>
              <a:t>Ayrıca öğretmenler kurulu, ders yılı başında yukarıda belirtilen davranışların dışında da onur belgesiyle ödüllendirilebilecek davranışları belirler. Belirlenen davranışlar okul yönetimince onur kurulu ile okul öğrenci ödül ve disiplin kuruluna bildirilir.</a:t>
            </a:r>
          </a:p>
        </p:txBody>
      </p:sp>
    </p:spTree>
    <p:extLst>
      <p:ext uri="{BB962C8B-B14F-4D97-AF65-F5344CB8AC3E}">
        <p14:creationId xmlns:p14="http://schemas.microsoft.com/office/powerpoint/2010/main" val="33014379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2132856"/>
            <a:ext cx="8229600" cy="3384376"/>
          </a:xfrm>
        </p:spPr>
        <p:txBody>
          <a:bodyPr>
            <a:normAutofit/>
          </a:bodyPr>
          <a:lstStyle/>
          <a:p>
            <a:pPr marL="0" indent="0">
              <a:buNone/>
            </a:pPr>
            <a:r>
              <a:rPr lang="tr-TR" dirty="0"/>
              <a:t>a) Kınama,</a:t>
            </a:r>
          </a:p>
          <a:p>
            <a:pPr marL="0" indent="0">
              <a:buNone/>
            </a:pPr>
            <a:r>
              <a:rPr lang="tr-TR" dirty="0"/>
              <a:t>b) Okuldan kısa süreli uzaklaştırma,</a:t>
            </a:r>
          </a:p>
          <a:p>
            <a:pPr marL="0" indent="0">
              <a:buNone/>
            </a:pPr>
            <a:r>
              <a:rPr lang="tr-TR" dirty="0"/>
              <a:t>c) Okuldan tasdikname ile uzaklaştırma,</a:t>
            </a:r>
          </a:p>
          <a:p>
            <a:pPr marL="0" indent="0">
              <a:buNone/>
            </a:pPr>
            <a:r>
              <a:rPr lang="tr-TR" dirty="0"/>
              <a:t>ç) Örgün eğitim dışına çıkarma</a:t>
            </a:r>
          </a:p>
          <a:p>
            <a:pPr marL="0" indent="0">
              <a:buNone/>
            </a:pPr>
            <a:r>
              <a:rPr lang="tr-TR" dirty="0"/>
              <a:t>cezalarından biri verilir.</a:t>
            </a:r>
          </a:p>
          <a:p>
            <a:pPr marL="0" indent="0">
              <a:buNone/>
            </a:pPr>
            <a:endParaRPr lang="tr-TR" dirty="0"/>
          </a:p>
        </p:txBody>
      </p:sp>
      <p:sp>
        <p:nvSpPr>
          <p:cNvPr id="2" name="Başlık 1"/>
          <p:cNvSpPr>
            <a:spLocks noGrp="1"/>
          </p:cNvSpPr>
          <p:nvPr>
            <p:ph type="title"/>
          </p:nvPr>
        </p:nvSpPr>
        <p:spPr/>
        <p:txBody>
          <a:bodyPr>
            <a:normAutofit fontScale="90000"/>
          </a:bodyPr>
          <a:lstStyle/>
          <a:p>
            <a:r>
              <a:rPr lang="tr-TR" b="1" dirty="0"/>
              <a:t>Disiplin cezaları</a:t>
            </a:r>
            <a:r>
              <a:rPr lang="tr-TR" dirty="0"/>
              <a:t/>
            </a:r>
            <a:br>
              <a:rPr lang="tr-TR" dirty="0"/>
            </a:br>
            <a:endParaRPr lang="tr-TR" dirty="0"/>
          </a:p>
        </p:txBody>
      </p:sp>
      <p:sp>
        <p:nvSpPr>
          <p:cNvPr id="4" name="İçerik Yer Tutucusu 2"/>
          <p:cNvSpPr txBox="1">
            <a:spLocks/>
          </p:cNvSpPr>
          <p:nvPr/>
        </p:nvSpPr>
        <p:spPr>
          <a:xfrm>
            <a:off x="683568" y="1052736"/>
            <a:ext cx="8229600" cy="6766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dirty="0" smtClean="0"/>
              <a:t>Öğrencilere davranışlarının niteliklerine göre;</a:t>
            </a:r>
            <a:endParaRPr lang="tr-TR" dirty="0"/>
          </a:p>
        </p:txBody>
      </p:sp>
    </p:spTree>
    <p:extLst>
      <p:ext uri="{BB962C8B-B14F-4D97-AF65-F5344CB8AC3E}">
        <p14:creationId xmlns:p14="http://schemas.microsoft.com/office/powerpoint/2010/main" val="8361463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24744"/>
            <a:ext cx="8229600" cy="5256583"/>
          </a:xfrm>
        </p:spPr>
        <p:txBody>
          <a:bodyPr>
            <a:normAutofit fontScale="40000" lnSpcReduction="20000"/>
          </a:bodyPr>
          <a:lstStyle/>
          <a:p>
            <a:pPr marL="0" indent="0">
              <a:buNone/>
            </a:pPr>
            <a:r>
              <a:rPr lang="tr-TR" sz="8400" dirty="0" smtClean="0">
                <a:solidFill>
                  <a:srgbClr val="FF0000"/>
                </a:solidFill>
              </a:rPr>
              <a:t>Kınama </a:t>
            </a:r>
            <a:r>
              <a:rPr lang="tr-TR" sz="8400" dirty="0">
                <a:solidFill>
                  <a:srgbClr val="FF0000"/>
                </a:solidFill>
              </a:rPr>
              <a:t>cezasını gerektiren davranışlar;</a:t>
            </a:r>
          </a:p>
          <a:p>
            <a:pPr marL="0" indent="0">
              <a:buNone/>
            </a:pPr>
            <a:r>
              <a:rPr lang="tr-TR" sz="4200" dirty="0"/>
              <a:t>1) Okulu, okulun eşyasını ve çevresini kirletmek,</a:t>
            </a:r>
          </a:p>
          <a:p>
            <a:pPr marL="0" indent="0">
              <a:buNone/>
            </a:pPr>
            <a:r>
              <a:rPr lang="tr-TR" sz="4200" dirty="0"/>
              <a:t>2) Yönetici, öğretmen veya eğitici personel tarafından verilen görevleri yapmamak,</a:t>
            </a:r>
          </a:p>
          <a:p>
            <a:pPr marL="0" indent="0">
              <a:buNone/>
            </a:pPr>
            <a:r>
              <a:rPr lang="tr-TR" sz="4200" dirty="0"/>
              <a:t>3) Kılık-kıyafete ilişkin mevzuat hükümlerine uymamak,</a:t>
            </a:r>
          </a:p>
          <a:p>
            <a:pPr marL="0" indent="0">
              <a:buNone/>
            </a:pPr>
            <a:r>
              <a:rPr lang="tr-TR" sz="4200" dirty="0"/>
              <a:t>4) Tütün ve tütün mamullerini bulundurmak veya içmek,</a:t>
            </a:r>
          </a:p>
          <a:p>
            <a:pPr marL="0" indent="0">
              <a:buNone/>
            </a:pPr>
            <a:r>
              <a:rPr lang="tr-TR" sz="4200" dirty="0"/>
              <a:t>5) Başkasına ait eşyayı izinsiz almak veya kullanmak,</a:t>
            </a:r>
          </a:p>
          <a:p>
            <a:pPr marL="0" indent="0">
              <a:buNone/>
            </a:pPr>
            <a:r>
              <a:rPr lang="tr-TR" sz="4200" dirty="0"/>
              <a:t>6) Dersle ilgili araç-gereci yanında bulundurmamak, bulundurulması yönündeki uyarılara aldırmamak, sahip olmasına rağmen ders araç-gerecini kullanmamayı alışkanlık hâline getirmek,</a:t>
            </a:r>
          </a:p>
          <a:p>
            <a:pPr marL="0" indent="0">
              <a:buNone/>
            </a:pPr>
            <a:r>
              <a:rPr lang="tr-TR" sz="4200" dirty="0"/>
              <a:t>7) Yalan söylemek,</a:t>
            </a:r>
          </a:p>
          <a:p>
            <a:pPr marL="0" indent="0">
              <a:buNone/>
            </a:pPr>
            <a:r>
              <a:rPr lang="tr-TR" sz="4200" dirty="0"/>
              <a:t>8) Okula geldiği hâlde özürsüz olarak derslere, uygulamalara, etütlere, törenlere ve diğer sosyal etkinliklere geç katılmak veya erken ayrılmak,</a:t>
            </a:r>
          </a:p>
          <a:p>
            <a:pPr marL="0" indent="0">
              <a:buNone/>
            </a:pPr>
            <a:r>
              <a:rPr lang="tr-TR" sz="4200" dirty="0"/>
              <a:t>9) Okul kütüphanesi, laboratuvar , atölye, pansiyon, spor yurdu veya diğer bölümlerden aldığı kitap, araç-gereç ve malzemeyi zamanında vermemek, eksik vermek veya kötü kullanmak,</a:t>
            </a:r>
          </a:p>
          <a:p>
            <a:pPr marL="0" indent="0">
              <a:buNone/>
            </a:pPr>
            <a:r>
              <a:rPr lang="tr-TR" sz="4200" dirty="0"/>
              <a:t>10) Okul içinde veya dışında okulun personeli ile diğer kişilere karşı kaba ve saygısız davranmak,</a:t>
            </a:r>
          </a:p>
          <a:p>
            <a:pPr marL="0" indent="0">
              <a:buNone/>
            </a:pPr>
            <a:endParaRPr lang="tr-TR" dirty="0"/>
          </a:p>
        </p:txBody>
      </p:sp>
      <p:sp>
        <p:nvSpPr>
          <p:cNvPr id="2" name="Başlık 1"/>
          <p:cNvSpPr>
            <a:spLocks noGrp="1"/>
          </p:cNvSpPr>
          <p:nvPr>
            <p:ph type="title"/>
          </p:nvPr>
        </p:nvSpPr>
        <p:spPr/>
        <p:txBody>
          <a:bodyPr>
            <a:normAutofit fontScale="90000"/>
          </a:bodyPr>
          <a:lstStyle/>
          <a:p>
            <a:r>
              <a:rPr lang="tr-TR" sz="4000" b="1" dirty="0"/>
              <a:t>Disiplin cezasını gerektiren davranışlar</a:t>
            </a:r>
            <a:r>
              <a:rPr lang="tr-TR" dirty="0"/>
              <a:t/>
            </a:r>
            <a:br>
              <a:rPr lang="tr-TR" dirty="0"/>
            </a:br>
            <a:endParaRPr lang="tr-TR" dirty="0"/>
          </a:p>
        </p:txBody>
      </p:sp>
    </p:spTree>
    <p:extLst>
      <p:ext uri="{BB962C8B-B14F-4D97-AF65-F5344CB8AC3E}">
        <p14:creationId xmlns:p14="http://schemas.microsoft.com/office/powerpoint/2010/main" val="20197875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268761"/>
            <a:ext cx="8229600" cy="5256584"/>
          </a:xfrm>
        </p:spPr>
        <p:txBody>
          <a:bodyPr>
            <a:normAutofit fontScale="92500" lnSpcReduction="20000"/>
          </a:bodyPr>
          <a:lstStyle/>
          <a:p>
            <a:pPr marL="0" indent="0">
              <a:buNone/>
            </a:pPr>
            <a:r>
              <a:rPr lang="tr-TR" dirty="0"/>
              <a:t>11) Dersin ve ders dışı faaliyetlerin akışını ve düzenini bozacak davranışlarda bulunmak,</a:t>
            </a:r>
          </a:p>
          <a:p>
            <a:pPr marL="0" indent="0">
              <a:buNone/>
            </a:pPr>
            <a:r>
              <a:rPr lang="tr-TR" dirty="0"/>
              <a:t>12) Kopya çekmek veya çekilmesine yardımcı olmak,</a:t>
            </a:r>
          </a:p>
          <a:p>
            <a:pPr marL="0" indent="0">
              <a:buNone/>
            </a:pPr>
            <a:r>
              <a:rPr lang="tr-TR" dirty="0"/>
              <a:t>13) Yatılı okullarda gece izinsiz ve özürsüz pansiyon dışına çıkmak veya dışarıda kalmak, izin süresini özürsüz olarak uzatmak,</a:t>
            </a:r>
          </a:p>
          <a:p>
            <a:pPr marL="0" indent="0">
              <a:buNone/>
            </a:pPr>
            <a:r>
              <a:rPr lang="tr-TR" dirty="0"/>
              <a:t>14) Yasaklanmış, müstehcen yayınları okula ve okula bağlı yerlere sokmak veya yanında bulundurmak,</a:t>
            </a:r>
          </a:p>
          <a:p>
            <a:pPr marL="0" indent="0">
              <a:buNone/>
            </a:pPr>
            <a:r>
              <a:rPr lang="tr-TR" dirty="0"/>
              <a:t>15) Okul yetkililerinin ve disiplin kurulunun çağrılarına uymamak ve çağrı yazılarını almaktan kaçınmak,</a:t>
            </a:r>
          </a:p>
          <a:p>
            <a:pPr marL="0" indent="0">
              <a:buNone/>
            </a:pPr>
            <a:r>
              <a:rPr lang="tr-TR" dirty="0"/>
              <a:t>16) Üzerinde kumar oynamaya yarayan araç-gereç bulundurmak,</a:t>
            </a:r>
          </a:p>
          <a:p>
            <a:pPr marL="0" indent="0">
              <a:buNone/>
            </a:pPr>
            <a:r>
              <a:rPr lang="tr-TR" dirty="0"/>
              <a:t>17) Okulca istenen kişisel veya ailesi ile ilgili bilgileri okula geç bildirmek, yanlış bildirmek veya bildirmemek,</a:t>
            </a:r>
          </a:p>
          <a:p>
            <a:pPr marL="0" indent="0">
              <a:buNone/>
            </a:pPr>
            <a:r>
              <a:rPr lang="tr-TR" dirty="0"/>
              <a:t>18) Bilişim araçlarını, okul yönetimi ile öğretmenin bilgisi ve izni dışında konuşma yaparak, ses ve görüntü alarak, mesaj ve e-mail göndererek, bunları arkadaşlarıyla paylaşarak eğitim-öğretimi olumsuz yönde etkileyecek şekilde kullanmak,</a:t>
            </a:r>
          </a:p>
          <a:p>
            <a:endParaRPr lang="tr-TR" dirty="0"/>
          </a:p>
        </p:txBody>
      </p:sp>
      <p:sp>
        <p:nvSpPr>
          <p:cNvPr id="4" name="Başlık 1"/>
          <p:cNvSpPr>
            <a:spLocks noGrp="1"/>
          </p:cNvSpPr>
          <p:nvPr>
            <p:ph type="title"/>
          </p:nvPr>
        </p:nvSpPr>
        <p:spPr>
          <a:xfrm>
            <a:off x="467544" y="116632"/>
            <a:ext cx="8229600" cy="1143000"/>
          </a:xfrm>
        </p:spPr>
        <p:txBody>
          <a:bodyPr>
            <a:normAutofit fontScale="90000"/>
          </a:bodyPr>
          <a:lstStyle/>
          <a:p>
            <a:pPr marL="0" indent="0"/>
            <a:r>
              <a:rPr lang="tr-TR" dirty="0">
                <a:solidFill>
                  <a:srgbClr val="FF0000"/>
                </a:solidFill>
              </a:rPr>
              <a:t>Kınama cezasını gerektiren davranışlar;</a:t>
            </a:r>
          </a:p>
        </p:txBody>
      </p:sp>
    </p:spTree>
    <p:extLst>
      <p:ext uri="{BB962C8B-B14F-4D97-AF65-F5344CB8AC3E}">
        <p14:creationId xmlns:p14="http://schemas.microsoft.com/office/powerpoint/2010/main" val="25596083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600200"/>
            <a:ext cx="8229600" cy="4709120"/>
          </a:xfrm>
        </p:spPr>
        <p:txBody>
          <a:bodyPr>
            <a:normAutofit fontScale="77500" lnSpcReduction="20000"/>
          </a:bodyPr>
          <a:lstStyle/>
          <a:p>
            <a:pPr marL="0" indent="0">
              <a:buNone/>
            </a:pPr>
            <a:r>
              <a:rPr lang="tr-TR" dirty="0"/>
              <a:t>1) Kişilere, arkadaşlarına söz ve davranışlarla sarkıntılık, hakaret ve iftira etmek veya ahlak kuralları ile bağdaşmayan davranışlarda bulunmak ya da başkalarını bu gibi davranışlara kışkırtmak,</a:t>
            </a:r>
          </a:p>
          <a:p>
            <a:pPr marL="0" indent="0">
              <a:buNone/>
            </a:pPr>
            <a:r>
              <a:rPr lang="tr-TR" dirty="0"/>
              <a:t>2) Kişileri veya grupları dil, ırk, cinsiyet, siyasi düşünce, felsefi ve dini inançlarına göre ayırmayı , kınamayı, kötülemeyi amaçlayan davranışlarda bulunmak veya ayrımcılığı körükleyici semboller taşımak,</a:t>
            </a:r>
          </a:p>
          <a:p>
            <a:pPr marL="0" indent="0">
              <a:buNone/>
            </a:pPr>
            <a:r>
              <a:rPr lang="tr-TR" dirty="0"/>
              <a:t>3) İzinsiz gösteri veya toplantı düzenlemek, bu tür gösteri veya toplantılara katılmak ve bu amaçla yapılan etkinliklerde bulunmak,</a:t>
            </a:r>
          </a:p>
          <a:p>
            <a:pPr marL="0" indent="0">
              <a:buNone/>
            </a:pPr>
            <a:r>
              <a:rPr lang="tr-TR" dirty="0"/>
              <a:t>4) Her türlü ortamda kumar oynamak veya oynatmak,</a:t>
            </a:r>
          </a:p>
          <a:p>
            <a:pPr marL="0" indent="0">
              <a:buNone/>
            </a:pPr>
            <a:r>
              <a:rPr lang="tr-TR" dirty="0"/>
              <a:t>5) Öğretmen, eğitici personel veya okul yönetimince verilen görevlerin yapılmasına engel olmak,</a:t>
            </a:r>
          </a:p>
          <a:p>
            <a:pPr marL="0" indent="0">
              <a:buNone/>
            </a:pPr>
            <a:r>
              <a:rPr lang="tr-TR" dirty="0"/>
              <a:t>6) Öğretmenlere, eğitici personele, yöneticilere, memurlara, diğer görevliler ile ziyaretçilere hakaret etmek, karşı gelmek ve görevlerini yapmalarına engel olmak,</a:t>
            </a:r>
          </a:p>
          <a:p>
            <a:pPr marL="0" indent="0">
              <a:buNone/>
            </a:pPr>
            <a:r>
              <a:rPr lang="tr-TR" dirty="0"/>
              <a:t>7) Yasaklanmış veya müstehcen yayın, kitap, dergi, broşür, gazete, bildiri, beyanname, ilan ve benzerlerini dağıtmak, duvarlara ve diğer yerlere asmak, yapıştırmak, yazmak, okul araç-gerecini ve eklentilerini bu amaçlar için kullanmak,</a:t>
            </a:r>
          </a:p>
          <a:p>
            <a:endParaRPr lang="tr-TR" dirty="0"/>
          </a:p>
        </p:txBody>
      </p:sp>
      <p:sp>
        <p:nvSpPr>
          <p:cNvPr id="2" name="Başlık 1"/>
          <p:cNvSpPr>
            <a:spLocks noGrp="1"/>
          </p:cNvSpPr>
          <p:nvPr>
            <p:ph type="title"/>
          </p:nvPr>
        </p:nvSpPr>
        <p:spPr/>
        <p:txBody>
          <a:bodyPr>
            <a:normAutofit fontScale="90000"/>
          </a:bodyPr>
          <a:lstStyle/>
          <a:p>
            <a:r>
              <a:rPr lang="tr-TR" dirty="0">
                <a:solidFill>
                  <a:srgbClr val="FF0000"/>
                </a:solidFill>
              </a:rPr>
              <a:t>Okuldan kısa süreli uzaklaştırma cezasını gerektiren davranışlar;</a:t>
            </a:r>
          </a:p>
        </p:txBody>
      </p:sp>
    </p:spTree>
    <p:extLst>
      <p:ext uri="{BB962C8B-B14F-4D97-AF65-F5344CB8AC3E}">
        <p14:creationId xmlns:p14="http://schemas.microsoft.com/office/powerpoint/2010/main" val="19361699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70000" lnSpcReduction="20000"/>
          </a:bodyPr>
          <a:lstStyle/>
          <a:p>
            <a:pPr marL="0" indent="0">
              <a:buNone/>
            </a:pPr>
            <a:r>
              <a:rPr lang="tr-TR" dirty="0"/>
              <a:t>8) Bilişim araçları ile yönetici, öğretmen, eğitici personel, memur, diğer görevliler ve ziyaretçiler ile öğrencileri rahatsız edici davranışlarda bulunmak,</a:t>
            </a:r>
          </a:p>
          <a:p>
            <a:pPr marL="0" indent="0">
              <a:buNone/>
            </a:pPr>
            <a:r>
              <a:rPr lang="tr-TR" dirty="0"/>
              <a:t>9) Derslere, etütlere, atölye, laboratuvar ve mesleki eğitim alanları ile okulun faaliyetlerine geç gelmeyi veya erken ayrılmayı alışkanlık hâline getirmek,</a:t>
            </a:r>
          </a:p>
          <a:p>
            <a:pPr marL="0" indent="0">
              <a:buNone/>
            </a:pPr>
            <a:r>
              <a:rPr lang="tr-TR" dirty="0"/>
              <a:t>10) Kavga, darp etmek ve yaralama olaylarına karışmak,</a:t>
            </a:r>
          </a:p>
          <a:p>
            <a:pPr marL="0" indent="0">
              <a:buNone/>
            </a:pPr>
            <a:r>
              <a:rPr lang="tr-TR" dirty="0"/>
              <a:t>11) Öğrencilerin bulunmaması gereken yerlere gitmeyi alışkanlık hâline getirmek ve arkadaşlarını böyle yerlere gitmeye zorlamak,</a:t>
            </a:r>
          </a:p>
          <a:p>
            <a:pPr marL="0" indent="0">
              <a:buNone/>
            </a:pPr>
            <a:r>
              <a:rPr lang="tr-TR" dirty="0"/>
              <a:t>12) Okul binası, eklenti ve donanımlarına, kendisinin veya arkadaşlarının araç-gerecine ahlak dışı ya da siyasi ve ideolojik amaçlı resim, şekil, amblem ve benzeri şeyler yapmak ve yazılar yazmak,</a:t>
            </a:r>
          </a:p>
          <a:p>
            <a:pPr marL="0" indent="0">
              <a:buNone/>
            </a:pPr>
            <a:r>
              <a:rPr lang="tr-TR" dirty="0"/>
              <a:t>13) </a:t>
            </a:r>
            <a:r>
              <a:rPr lang="tr-TR" dirty="0" err="1"/>
              <a:t>Organizeli</a:t>
            </a:r>
            <a:r>
              <a:rPr lang="tr-TR" dirty="0"/>
              <a:t> kopya çekmek veya çekilmesine yardımcı olmak,</a:t>
            </a:r>
          </a:p>
          <a:p>
            <a:pPr marL="0" indent="0">
              <a:buNone/>
            </a:pPr>
            <a:r>
              <a:rPr lang="tr-TR" dirty="0"/>
              <a:t>14) </a:t>
            </a:r>
            <a:r>
              <a:rPr lang="tr-TR" b="1" dirty="0"/>
              <a:t>(Ek alt bent: 07.09.2007/26636 RG) Sarhoşluk veren zararlı maddeleri bulundurmak veya kullanmak,</a:t>
            </a:r>
            <a:endParaRPr lang="tr-TR" dirty="0"/>
          </a:p>
          <a:p>
            <a:endParaRPr lang="tr-TR" dirty="0"/>
          </a:p>
        </p:txBody>
      </p:sp>
      <p:sp>
        <p:nvSpPr>
          <p:cNvPr id="2" name="Başlık 1"/>
          <p:cNvSpPr>
            <a:spLocks noGrp="1"/>
          </p:cNvSpPr>
          <p:nvPr>
            <p:ph type="title"/>
          </p:nvPr>
        </p:nvSpPr>
        <p:spPr/>
        <p:txBody>
          <a:bodyPr>
            <a:normAutofit fontScale="90000"/>
          </a:bodyPr>
          <a:lstStyle/>
          <a:p>
            <a:r>
              <a:rPr lang="tr-TR" dirty="0">
                <a:solidFill>
                  <a:srgbClr val="FF0000"/>
                </a:solidFill>
              </a:rPr>
              <a:t>Okuldan kısa süreli uzaklaştırma cezasını gerektiren davranışlar;</a:t>
            </a:r>
            <a:endParaRPr lang="tr-TR" dirty="0"/>
          </a:p>
        </p:txBody>
      </p:sp>
    </p:spTree>
    <p:extLst>
      <p:ext uri="{BB962C8B-B14F-4D97-AF65-F5344CB8AC3E}">
        <p14:creationId xmlns:p14="http://schemas.microsoft.com/office/powerpoint/2010/main" val="2520766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620688"/>
            <a:ext cx="8229600" cy="1143000"/>
          </a:xfrm>
        </p:spPr>
        <p:txBody>
          <a:bodyPr>
            <a:normAutofit fontScale="90000"/>
          </a:bodyPr>
          <a:lstStyle/>
          <a:p>
            <a:r>
              <a:rPr lang="tr-TR" dirty="0" smtClean="0"/>
              <a:t>Hukuka, toplum değerlerine ve okul kurallarına uymaları</a:t>
            </a:r>
            <a:br>
              <a:rPr lang="tr-TR" dirty="0" smtClean="0"/>
            </a:b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709" y="1916832"/>
            <a:ext cx="6372200" cy="4704808"/>
          </a:xfrm>
          <a:prstGeom prst="rect">
            <a:avLst/>
          </a:prstGeom>
        </p:spPr>
      </p:pic>
    </p:spTree>
    <p:extLst>
      <p:ext uri="{BB962C8B-B14F-4D97-AF65-F5344CB8AC3E}">
        <p14:creationId xmlns:p14="http://schemas.microsoft.com/office/powerpoint/2010/main" val="37636425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80728"/>
            <a:ext cx="8229600" cy="5616623"/>
          </a:xfrm>
        </p:spPr>
        <p:txBody>
          <a:bodyPr>
            <a:normAutofit fontScale="77500" lnSpcReduction="20000"/>
          </a:bodyPr>
          <a:lstStyle/>
          <a:p>
            <a:pPr marL="0" indent="0">
              <a:buNone/>
            </a:pPr>
            <a:r>
              <a:rPr lang="tr-TR" dirty="0"/>
              <a:t>1) Türk Bayrağı'na, sancağına, ülkeyi, milleti ve devleti temsil eden sembollere saygısızlık etmek,</a:t>
            </a:r>
          </a:p>
          <a:p>
            <a:pPr marL="0" indent="0">
              <a:buNone/>
            </a:pPr>
            <a:r>
              <a:rPr lang="tr-TR" dirty="0"/>
              <a:t>2) Millî ve manevi değerleri söz, yazı, resim veya başka bir şekilde aşağılamak; bu değerlere küfür ve hakaret etmek,</a:t>
            </a:r>
          </a:p>
          <a:p>
            <a:pPr marL="0" indent="0">
              <a:buNone/>
            </a:pPr>
            <a:r>
              <a:rPr lang="tr-TR" dirty="0"/>
              <a:t>3) Hırsızlık yapmak, yaptırmak ve yapılmasına yardımcı olmak,</a:t>
            </a:r>
          </a:p>
          <a:p>
            <a:pPr marL="0" indent="0">
              <a:buNone/>
            </a:pPr>
            <a:r>
              <a:rPr lang="tr-TR" dirty="0"/>
              <a:t>4) Okulla ilişkisi olmayan kişileri, okulda veya okula ait yerlerde barındırmak,</a:t>
            </a:r>
          </a:p>
          <a:p>
            <a:pPr marL="0" indent="0">
              <a:buNone/>
            </a:pPr>
            <a:r>
              <a:rPr lang="tr-TR" dirty="0"/>
              <a:t>5) Okul/kurum tarafından verilen kimlik kartı, karne, öğrenci belgesi veya diğer belgelerde değişiklik yapmak; sahte belge düzenlemek; üzerinde değişiklik yapılmış belgeleri kullanmak veya bu belgelerin sağladığı haklardan yararlanmak ve başkalarını yararlandırmak,</a:t>
            </a:r>
          </a:p>
          <a:p>
            <a:pPr marL="0" indent="0">
              <a:buNone/>
            </a:pPr>
            <a:r>
              <a:rPr lang="tr-TR" dirty="0"/>
              <a:t>6) Okul sınırları içinde herhangi bir yeri, okul yönetiminden izinsiz olarak eğitim-öğretim amaçları dışında kullanmak veya kullanılmasına yardımcı olmak,</a:t>
            </a:r>
          </a:p>
          <a:p>
            <a:pPr marL="0" indent="0">
              <a:buNone/>
            </a:pPr>
            <a:r>
              <a:rPr lang="tr-TR" dirty="0"/>
              <a:t>7) Okulun bina, eklenti ve donanımları ile okula ait taşınır veya taşınmaz mallarına zarar vermek,</a:t>
            </a:r>
          </a:p>
          <a:p>
            <a:pPr marL="0" indent="0">
              <a:buNone/>
            </a:pPr>
            <a:r>
              <a:rPr lang="tr-TR" dirty="0"/>
              <a:t>8) Ders, sınav, uygulama ve diğer faaliyetlerin yapılmasını engellemek veya arkadaşlarını bu eylemlere katılmaya kışkırtmak,</a:t>
            </a:r>
          </a:p>
          <a:p>
            <a:pPr marL="0" indent="0">
              <a:buNone/>
            </a:pPr>
            <a:r>
              <a:rPr lang="tr-TR" dirty="0"/>
              <a:t>9) Eğitim-öğretim ortamına yaralayıcı, öldürücü silah ve patlayıcı madde ile her türlü aletleri getirmek veya bunları bulundurmak,</a:t>
            </a:r>
          </a:p>
          <a:p>
            <a:pPr marL="0" indent="0">
              <a:buNone/>
            </a:pPr>
            <a:r>
              <a:rPr lang="tr-TR" dirty="0"/>
              <a:t>10) Zor kullanarak veya tehditle kopya çekmek veya çekilmesini sağlamak</a:t>
            </a:r>
            <a:r>
              <a:rPr lang="tr-TR" dirty="0" smtClean="0"/>
              <a:t>,</a:t>
            </a:r>
            <a:endParaRPr lang="tr-TR" dirty="0"/>
          </a:p>
        </p:txBody>
      </p:sp>
      <p:sp>
        <p:nvSpPr>
          <p:cNvPr id="2" name="Başlık 1"/>
          <p:cNvSpPr>
            <a:spLocks noGrp="1"/>
          </p:cNvSpPr>
          <p:nvPr>
            <p:ph type="title"/>
          </p:nvPr>
        </p:nvSpPr>
        <p:spPr>
          <a:xfrm>
            <a:off x="457200" y="274638"/>
            <a:ext cx="8229600" cy="778098"/>
          </a:xfrm>
        </p:spPr>
        <p:txBody>
          <a:bodyPr>
            <a:noAutofit/>
          </a:bodyPr>
          <a:lstStyle/>
          <a:p>
            <a:r>
              <a:rPr lang="tr-TR" sz="2000" dirty="0">
                <a:solidFill>
                  <a:srgbClr val="FF0000"/>
                </a:solidFill>
              </a:rPr>
              <a:t>Okuldan tasdikname ile uzaklaştırma cezasını gerektiren davranışlar;</a:t>
            </a:r>
          </a:p>
        </p:txBody>
      </p:sp>
    </p:spTree>
    <p:extLst>
      <p:ext uri="{BB962C8B-B14F-4D97-AF65-F5344CB8AC3E}">
        <p14:creationId xmlns:p14="http://schemas.microsoft.com/office/powerpoint/2010/main" val="38848214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052736"/>
            <a:ext cx="8229600" cy="5073427"/>
          </a:xfrm>
        </p:spPr>
        <p:txBody>
          <a:bodyPr>
            <a:normAutofit fontScale="25000" lnSpcReduction="20000"/>
          </a:bodyPr>
          <a:lstStyle/>
          <a:p>
            <a:pPr marL="0" indent="0">
              <a:buNone/>
            </a:pPr>
            <a:r>
              <a:rPr lang="tr-TR" sz="7200" dirty="0"/>
              <a:t>11) Bağımlılık yapan zararlı maddeleri bulundurmak veya kullanmak,</a:t>
            </a:r>
          </a:p>
          <a:p>
            <a:pPr marL="0" indent="0">
              <a:buNone/>
            </a:pPr>
            <a:r>
              <a:rPr lang="tr-TR" sz="7200" dirty="0"/>
              <a:t>12) Yerine başkasını sınava sokmak, başkasının yerine sınava girmek,</a:t>
            </a:r>
          </a:p>
          <a:p>
            <a:pPr marL="0" indent="0">
              <a:buNone/>
            </a:pPr>
            <a:r>
              <a:rPr lang="tr-TR" sz="7200" dirty="0"/>
              <a:t>13) Eğitim-öğretim ortamında siyasi partilerin, bu partilere bağlı yan kuruluşların, derneklerin, sendikaların ve benzeri kuruluşların siyasi ve ideolojik görüşleri doğrultusunda eylem düzenlemek, başkalarını bu gibi eylemleri düzenlemeye kışkırtmak, düzenlenmiş eylemlere etkin biçimde katılmak, bu kuruluşlara üye olmak, üye kaydetmek; para toplamak ve bağışta bulunmaya zorlamak,</a:t>
            </a:r>
          </a:p>
          <a:p>
            <a:pPr marL="0" indent="0">
              <a:buNone/>
            </a:pPr>
            <a:r>
              <a:rPr lang="tr-TR" sz="7200" dirty="0"/>
              <a:t>14) Bilişim araçları ile yönetici, öğretmen, eğitici personel, öğrenci, memur, diğer görevliler ve ziyaretçilere etik olmayan ses, söz ve görüntülerle zarar verici davranışlarda bulunmak,</a:t>
            </a:r>
          </a:p>
          <a:p>
            <a:pPr marL="0" indent="0">
              <a:buNone/>
            </a:pPr>
            <a:r>
              <a:rPr lang="tr-TR" sz="7200" dirty="0"/>
              <a:t>15) Okul müdürlüğünden izin almadan okul hakkında bilgi vermek amacıyla basın toplantısı yapmak, bildiri yayınlamak, dağıtmak; konferans, temsil, tören, açık oturum, forum ve benzeri etkinlikler düzenlemek ve bu tür faaliyetlerde etkin rol </a:t>
            </a:r>
            <a:r>
              <a:rPr lang="tr-TR" sz="7200" dirty="0" smtClean="0"/>
              <a:t>almak,</a:t>
            </a:r>
          </a:p>
          <a:p>
            <a:pPr marL="0" indent="0">
              <a:buNone/>
            </a:pPr>
            <a:r>
              <a:rPr lang="tr-TR" sz="7200" dirty="0" smtClean="0"/>
              <a:t>16</a:t>
            </a:r>
            <a:r>
              <a:rPr lang="tr-TR" sz="7200" dirty="0"/>
              <a:t>) Bir kimseyi ya da grubu suç sayılan bir eylemi düzenlemeye, böyle eylemlere katılmaya, yalan bildirimde bulunmaya, yalan delil göstermeye ya da suçu yüklenmeye zorlamak,</a:t>
            </a:r>
          </a:p>
          <a:p>
            <a:pPr marL="0" indent="0">
              <a:buNone/>
            </a:pPr>
            <a:r>
              <a:rPr lang="tr-TR" sz="7200" dirty="0"/>
              <a:t>17) Eğitim-öğretim ortamında, herhangi bir kimsenin mal ve eşyasına el koymak, başkasına ait evrakı izinsiz açmak, tahrip etmek ve başkalarını bu davranışlar için kışkırtmak,</a:t>
            </a:r>
          </a:p>
          <a:p>
            <a:pPr marL="0" indent="0">
              <a:buNone/>
            </a:pPr>
            <a:r>
              <a:rPr lang="tr-TR" sz="7200" dirty="0"/>
              <a:t>18) Eğitim-öğretim ortamını, amaçları dışında izinsiz olarak kullanmak veya kullanılmasına yardımcı olmak,</a:t>
            </a:r>
          </a:p>
          <a:p>
            <a:pPr marL="0" indent="0">
              <a:buNone/>
            </a:pPr>
            <a:endParaRPr lang="tr-TR" dirty="0"/>
          </a:p>
        </p:txBody>
      </p:sp>
      <p:sp>
        <p:nvSpPr>
          <p:cNvPr id="2" name="Başlık 1"/>
          <p:cNvSpPr>
            <a:spLocks noGrp="1"/>
          </p:cNvSpPr>
          <p:nvPr>
            <p:ph type="title"/>
          </p:nvPr>
        </p:nvSpPr>
        <p:spPr>
          <a:xfrm>
            <a:off x="457200" y="274638"/>
            <a:ext cx="8229600" cy="706090"/>
          </a:xfrm>
        </p:spPr>
        <p:txBody>
          <a:bodyPr>
            <a:noAutofit/>
          </a:bodyPr>
          <a:lstStyle/>
          <a:p>
            <a:r>
              <a:rPr lang="tr-TR" sz="2000" dirty="0">
                <a:solidFill>
                  <a:srgbClr val="FF0000"/>
                </a:solidFill>
              </a:rPr>
              <a:t>Okuldan tasdikname ile uzaklaştırma cezasını gerektiren davranışlar;</a:t>
            </a:r>
            <a:endParaRPr lang="tr-TR" sz="2000" dirty="0"/>
          </a:p>
        </p:txBody>
      </p:sp>
    </p:spTree>
    <p:extLst>
      <p:ext uri="{BB962C8B-B14F-4D97-AF65-F5344CB8AC3E}">
        <p14:creationId xmlns:p14="http://schemas.microsoft.com/office/powerpoint/2010/main" val="10557221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62500" lnSpcReduction="20000"/>
          </a:bodyPr>
          <a:lstStyle/>
          <a:p>
            <a:pPr marL="0" indent="0">
              <a:buNone/>
            </a:pPr>
            <a:r>
              <a:rPr lang="tr-TR" dirty="0"/>
              <a:t>1) Türk Bayrağı'na, sancağına, ülkeyi, milleti ve devleti temsil eden sembollere hakaret etmek,</a:t>
            </a:r>
          </a:p>
          <a:p>
            <a:pPr marL="0" indent="0">
              <a:buNone/>
            </a:pPr>
            <a:r>
              <a:rPr lang="tr-TR" dirty="0"/>
              <a:t>2) Türkiye Cumhuriyeti'nin devleti ve milletiyle bölünmez bütünlüğü ilkesine ve Türkiye Cumhuriyetinin insan haklarına ve Anayasanın başlangıcında belirtilen temel ilkelere dayalı millî, demokratik, laik ve sosyal bir hukuk devleti niteliklerine aykırı miting, forum, direniş, yürüyüş, boykot ve işgal gibi ferdi veya toplu eylemler düzenlemek; düzenlenmesini kışkırtmak ve düzenlenmiş bu gibi eylemlere etkin olarak katılmak veya katılmaya zorlamak,</a:t>
            </a:r>
          </a:p>
          <a:p>
            <a:pPr marL="0" indent="0">
              <a:buNone/>
            </a:pPr>
            <a:r>
              <a:rPr lang="tr-TR" dirty="0"/>
              <a:t>3) Kişileri veya grupları; dil, ırk, cinsiyet, siyasi düşünce, felsefi ve dini inançlarına göre ayırmayı , kınamayı, kötülemeyi amaçlayan bölücü ve yıkıcı toplu eylemler düzenlemek, katılmak, bu eylemlerin organizasyonunda yer almak,</a:t>
            </a:r>
          </a:p>
          <a:p>
            <a:pPr marL="0" indent="0">
              <a:buNone/>
            </a:pPr>
            <a:r>
              <a:rPr lang="tr-TR" dirty="0"/>
              <a:t>4) Eğitim ortamında kurul ve komisyonların çalışmasını tehdit veya zor kullanarak engellemek,</a:t>
            </a:r>
          </a:p>
          <a:p>
            <a:pPr marL="0" indent="0">
              <a:buNone/>
            </a:pPr>
            <a:r>
              <a:rPr lang="tr-TR" dirty="0"/>
              <a:t>5) Bağımlılık yapan zararlı maddelerin ticaretini yapmak,</a:t>
            </a:r>
          </a:p>
          <a:p>
            <a:pPr marL="0" indent="0">
              <a:buNone/>
            </a:pPr>
            <a:r>
              <a:rPr lang="tr-TR" dirty="0"/>
              <a:t>6) Güvenlik güçlerince aranan kişileri, okulda veya okula ait yerlerde saklamak ve barındırmak,</a:t>
            </a:r>
          </a:p>
          <a:p>
            <a:endParaRPr lang="tr-TR" dirty="0"/>
          </a:p>
        </p:txBody>
      </p:sp>
      <p:sp>
        <p:nvSpPr>
          <p:cNvPr id="2" name="Başlık 1"/>
          <p:cNvSpPr>
            <a:spLocks noGrp="1"/>
          </p:cNvSpPr>
          <p:nvPr>
            <p:ph type="title"/>
          </p:nvPr>
        </p:nvSpPr>
        <p:spPr/>
        <p:txBody>
          <a:bodyPr>
            <a:normAutofit fontScale="90000"/>
          </a:bodyPr>
          <a:lstStyle/>
          <a:p>
            <a:r>
              <a:rPr lang="tr-TR" dirty="0">
                <a:solidFill>
                  <a:srgbClr val="FF0000"/>
                </a:solidFill>
              </a:rPr>
              <a:t>Örgün eğitim dışına çıkarma cezasını gerektiren davranışlar;</a:t>
            </a:r>
          </a:p>
        </p:txBody>
      </p:sp>
    </p:spTree>
    <p:extLst>
      <p:ext uri="{BB962C8B-B14F-4D97-AF65-F5344CB8AC3E}">
        <p14:creationId xmlns:p14="http://schemas.microsoft.com/office/powerpoint/2010/main" val="36431572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62500" lnSpcReduction="20000"/>
          </a:bodyPr>
          <a:lstStyle/>
          <a:p>
            <a:pPr marL="0" indent="0">
              <a:buNone/>
            </a:pPr>
            <a:r>
              <a:rPr lang="tr-TR" dirty="0"/>
              <a:t>7) Okula, derslere, sınavlara girilmesine, ders veya sınavların yapılmasına engel olmak, dersteki öğrencileri dışarı çıkarmak, bunların yapılmasına yönelik zorlayıcı davranışlarda bulunmak,</a:t>
            </a:r>
          </a:p>
          <a:p>
            <a:pPr marL="0" indent="0">
              <a:buNone/>
            </a:pPr>
            <a:r>
              <a:rPr lang="tr-TR" dirty="0"/>
              <a:t>8) Okul içinde ve dışında tek veya toplu hâlde okulun yönetici, öğretmen, eğitici personel, memur ve diğer personeline karşı saldırıda bulunmak, bu gibi hareketleri düzenlemek veya kışkırtmak,</a:t>
            </a:r>
          </a:p>
          <a:p>
            <a:pPr marL="0" indent="0">
              <a:buNone/>
            </a:pPr>
            <a:r>
              <a:rPr lang="tr-TR" dirty="0"/>
              <a:t>9) Okulun bina, eklenti ve donanımlarını, okula ait taşınır veya taşınmaz mallarını kasıtlı olarak tahrip etmek,</a:t>
            </a:r>
          </a:p>
          <a:p>
            <a:pPr marL="0" indent="0">
              <a:buNone/>
            </a:pPr>
            <a:r>
              <a:rPr lang="tr-TR" dirty="0"/>
              <a:t>10) Okul içinde ve dışında yaralayıcı, öldürücü her türlü alet, silah, patlayıcı maddeleri kullanmak suretiyle herhangi bir kimseyi yaralamaya teşebbüs etmek, yaralamak, öldürmek, maddi veya manevi zarara yol açmak,</a:t>
            </a:r>
          </a:p>
          <a:p>
            <a:pPr marL="0" indent="0">
              <a:buNone/>
            </a:pPr>
            <a:r>
              <a:rPr lang="tr-TR" dirty="0"/>
              <a:t>11) Kişi veya kişilere her ne sebeple olursa olsun eziyet etmek; işkence yapmak veya yaptırmak, cinsel istismar ve bu konuda kanunların suç saydığı fiilleri işlemek,</a:t>
            </a:r>
          </a:p>
          <a:p>
            <a:pPr marL="0" indent="0">
              <a:buNone/>
            </a:pPr>
            <a:r>
              <a:rPr lang="tr-TR" dirty="0"/>
              <a:t>12) Çete kurmak, çetede yer almak, yol kesmek, adam kaçırmak; kapkaç ve gasp yapmak, fidye ve haraç almak,</a:t>
            </a:r>
          </a:p>
          <a:p>
            <a:pPr marL="0" indent="0">
              <a:buNone/>
            </a:pPr>
            <a:endParaRPr lang="tr-TR" dirty="0"/>
          </a:p>
        </p:txBody>
      </p:sp>
      <p:sp>
        <p:nvSpPr>
          <p:cNvPr id="2" name="Başlık 1"/>
          <p:cNvSpPr>
            <a:spLocks noGrp="1"/>
          </p:cNvSpPr>
          <p:nvPr>
            <p:ph type="title"/>
          </p:nvPr>
        </p:nvSpPr>
        <p:spPr/>
        <p:txBody>
          <a:bodyPr>
            <a:normAutofit fontScale="90000"/>
          </a:bodyPr>
          <a:lstStyle/>
          <a:p>
            <a:r>
              <a:rPr lang="tr-TR" dirty="0">
                <a:solidFill>
                  <a:srgbClr val="FF0000"/>
                </a:solidFill>
              </a:rPr>
              <a:t>Örgün eğitim dışına çıkarma cezasını gerektiren davranışlar;</a:t>
            </a:r>
            <a:endParaRPr lang="tr-TR" dirty="0"/>
          </a:p>
        </p:txBody>
      </p:sp>
    </p:spTree>
    <p:extLst>
      <p:ext uri="{BB962C8B-B14F-4D97-AF65-F5344CB8AC3E}">
        <p14:creationId xmlns:p14="http://schemas.microsoft.com/office/powerpoint/2010/main" val="7016933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20000"/>
          </a:bodyPr>
          <a:lstStyle/>
          <a:p>
            <a:pPr marL="0" indent="0">
              <a:buNone/>
            </a:pPr>
            <a:r>
              <a:rPr lang="tr-TR" dirty="0"/>
              <a:t>13) Yasa dışı örgütlerin ve kuruluşların, siyasi ve ideolojik görüşleri doğrultusunda propaganda yapmak, eylem düzenlemek, başkalarını bu gibi eylemleri düzenlemeye kışkırtmak, düzenlenmiş eylemlere etkin biçimde katılmak, bu kuruluşlara üye olmak, üye kaydetmek; para toplamak ve bağışta bulunmaya zorlamak,</a:t>
            </a:r>
          </a:p>
          <a:p>
            <a:pPr marL="0" indent="0">
              <a:buNone/>
            </a:pPr>
            <a:r>
              <a:rPr lang="tr-TR" dirty="0"/>
              <a:t>14) Bilişim araçları ile toplum değerlerine aykırı zararlı, bölücü, yıkıcı, ahlak dışı ve şiddet içerikli yasak yayınlar bulundurarak kişi ve kurumlarla ilgili ses, söz ve görüntüler alıp bunları çoğaltmak, sanal ortamlarda dinlemek, dinlettirmek, izlemek, izlettirmek, yaymak ve ticaretini yapmak,</a:t>
            </a:r>
          </a:p>
          <a:p>
            <a:endParaRPr lang="tr-TR" dirty="0"/>
          </a:p>
        </p:txBody>
      </p:sp>
      <p:sp>
        <p:nvSpPr>
          <p:cNvPr id="2" name="Başlık 1"/>
          <p:cNvSpPr>
            <a:spLocks noGrp="1"/>
          </p:cNvSpPr>
          <p:nvPr>
            <p:ph type="title"/>
          </p:nvPr>
        </p:nvSpPr>
        <p:spPr/>
        <p:txBody>
          <a:bodyPr>
            <a:normAutofit fontScale="90000"/>
          </a:bodyPr>
          <a:lstStyle/>
          <a:p>
            <a:r>
              <a:rPr lang="tr-TR" dirty="0">
                <a:solidFill>
                  <a:srgbClr val="FF0000"/>
                </a:solidFill>
              </a:rPr>
              <a:t>Örgün eğitim dışına çıkarma cezasını gerektiren davranışlar;</a:t>
            </a:r>
            <a:endParaRPr lang="tr-TR" dirty="0"/>
          </a:p>
        </p:txBody>
      </p:sp>
    </p:spTree>
    <p:extLst>
      <p:ext uri="{BB962C8B-B14F-4D97-AF65-F5344CB8AC3E}">
        <p14:creationId xmlns:p14="http://schemas.microsoft.com/office/powerpoint/2010/main" val="959061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ctr">
              <a:buNone/>
            </a:pPr>
            <a:r>
              <a:rPr lang="tr-TR" dirty="0"/>
              <a:t>Yukarıda belirtilenlerin dışında ve disiplin cezası verilmesini gerektiren fiil ve hâllere nitelik ve ağırlıkları itibarıyla benzer eylemlerde bulunanlara suça uygun cezalar verilir.</a:t>
            </a:r>
          </a:p>
        </p:txBody>
      </p:sp>
    </p:spTree>
    <p:extLst>
      <p:ext uri="{BB962C8B-B14F-4D97-AF65-F5344CB8AC3E}">
        <p14:creationId xmlns:p14="http://schemas.microsoft.com/office/powerpoint/2010/main" val="30926657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907" y="1772816"/>
            <a:ext cx="3466728" cy="4248400"/>
          </a:xfrm>
        </p:spPr>
        <p:txBody>
          <a:bodyPr>
            <a:normAutofit/>
          </a:bodyPr>
          <a:lstStyle/>
          <a:p>
            <a:pPr marL="0" indent="0">
              <a:buNone/>
            </a:pPr>
            <a:r>
              <a:rPr lang="tr-TR" dirty="0"/>
              <a:t>Doğru sözlü, dürüst, erdemli ve çalışkan olmaları; güzel ve nazik tavır sergilemeleri; kaba söz ve davranışlarda bulunmamaları; barış, değerbilirlik, hoşgörü, sabır, özgürlük, eşitlik ve dayanışmadan yana davranış göstermeleri</a:t>
            </a: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8634" y="1052736"/>
            <a:ext cx="4453805" cy="4453805"/>
          </a:xfrm>
          <a:prstGeom prst="rect">
            <a:avLst/>
          </a:prstGeom>
        </p:spPr>
      </p:pic>
    </p:spTree>
    <p:extLst>
      <p:ext uri="{BB962C8B-B14F-4D97-AF65-F5344CB8AC3E}">
        <p14:creationId xmlns:p14="http://schemas.microsoft.com/office/powerpoint/2010/main" val="140939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71600" y="260650"/>
            <a:ext cx="7313418" cy="1448078"/>
          </a:xfrm>
        </p:spPr>
        <p:txBody>
          <a:bodyPr>
            <a:normAutofit fontScale="92500"/>
          </a:bodyPr>
          <a:lstStyle/>
          <a:p>
            <a:pPr marL="0" indent="0">
              <a:buNone/>
            </a:pPr>
            <a:r>
              <a:rPr lang="tr-TR" dirty="0"/>
              <a:t>Yöneticilere, öğretmenlere, diğer görevlilere, arkadaşlarına ve çevresindeki kişilere karşı saygılı, hoşgörülü davranmaları; küçükleri ve yaşlıları korumaları, engelliler ile yardıma muhtaç durumda olanların yardımına koşmaları,</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788928"/>
            <a:ext cx="6768752" cy="4834823"/>
          </a:xfrm>
          <a:prstGeom prst="rect">
            <a:avLst/>
          </a:prstGeom>
        </p:spPr>
      </p:pic>
    </p:spTree>
    <p:extLst>
      <p:ext uri="{BB962C8B-B14F-4D97-AF65-F5344CB8AC3E}">
        <p14:creationId xmlns:p14="http://schemas.microsoft.com/office/powerpoint/2010/main" val="4145709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2276872"/>
            <a:ext cx="4330824" cy="4176464"/>
          </a:xfrm>
        </p:spPr>
        <p:txBody>
          <a:bodyPr>
            <a:normAutofit/>
          </a:bodyPr>
          <a:lstStyle/>
          <a:p>
            <a:pPr marL="0" indent="0">
              <a:buNone/>
            </a:pPr>
            <a:r>
              <a:rPr lang="tr-TR" dirty="0"/>
              <a:t>Başkalarının da kendisi gibi insanlık ailesinin onurlu ve saygın bir üyesi olduğunu unutmamaları; ırk, renk, cinsiyet, dil, din, milliyet ayrımı yapmaksızın herkese karşı iyi davranmaları; insan hak ve özgürlüğü ile onurunun korunması için gerekli duyarlılığı göstermeleri</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908720"/>
            <a:ext cx="4107288" cy="5016535"/>
          </a:xfrm>
          <a:prstGeom prst="rect">
            <a:avLst/>
          </a:prstGeom>
        </p:spPr>
      </p:pic>
    </p:spTree>
    <p:extLst>
      <p:ext uri="{BB962C8B-B14F-4D97-AF65-F5344CB8AC3E}">
        <p14:creationId xmlns:p14="http://schemas.microsoft.com/office/powerpoint/2010/main" val="1596480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274964"/>
            <a:ext cx="8229600" cy="4525963"/>
          </a:xfrm>
        </p:spPr>
        <p:txBody>
          <a:bodyPr/>
          <a:lstStyle/>
          <a:p>
            <a:pPr marL="0" indent="0">
              <a:buNone/>
            </a:pPr>
            <a:r>
              <a:rPr lang="tr-TR" dirty="0"/>
              <a:t>Tutumlu olmaları; millet malını, okulunu ve okul eşyasını kendi öz malı gibi korumaları, zarar vermemeleri ve zarar verdiklerinde ödemeleri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916832"/>
            <a:ext cx="6327605" cy="4688250"/>
          </a:xfrm>
          <a:prstGeom prst="rect">
            <a:avLst/>
          </a:prstGeom>
        </p:spPr>
      </p:pic>
    </p:spTree>
    <p:extLst>
      <p:ext uri="{BB962C8B-B14F-4D97-AF65-F5344CB8AC3E}">
        <p14:creationId xmlns:p14="http://schemas.microsoft.com/office/powerpoint/2010/main" val="1636525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3"/>
            <a:ext cx="8075240" cy="1008112"/>
          </a:xfrm>
        </p:spPr>
        <p:txBody>
          <a:bodyPr>
            <a:normAutofit/>
          </a:bodyPr>
          <a:lstStyle/>
          <a:p>
            <a:pPr marL="0" indent="0">
              <a:buNone/>
            </a:pPr>
            <a:r>
              <a:rPr lang="tr-TR" dirty="0"/>
              <a:t>Sağlığa zararlı ve bağımlılık yapan maddeleri kullanmamaları, bu tür maddelerin kullanıldığı yerlerde bulunmamaları,</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00" y="1340768"/>
            <a:ext cx="4882232" cy="5392647"/>
          </a:xfrm>
          <a:prstGeom prst="rect">
            <a:avLst/>
          </a:prstGeom>
        </p:spPr>
      </p:pic>
    </p:spTree>
    <p:extLst>
      <p:ext uri="{BB962C8B-B14F-4D97-AF65-F5344CB8AC3E}">
        <p14:creationId xmlns:p14="http://schemas.microsoft.com/office/powerpoint/2010/main" val="19886612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207</TotalTime>
  <Words>2261</Words>
  <Application>Microsoft Office PowerPoint</Application>
  <PresentationFormat>Ekran Gösterisi (4:3)</PresentationFormat>
  <Paragraphs>130</Paragraphs>
  <Slides>45</Slides>
  <Notes>1</Notes>
  <HiddenSlides>0</HiddenSlides>
  <MMClips>0</MMClips>
  <ScaleCrop>false</ScaleCrop>
  <HeadingPairs>
    <vt:vector size="4" baseType="variant">
      <vt:variant>
        <vt:lpstr>Tema</vt:lpstr>
      </vt:variant>
      <vt:variant>
        <vt:i4>1</vt:i4>
      </vt:variant>
      <vt:variant>
        <vt:lpstr>Slayt Başlıkları</vt:lpstr>
      </vt:variant>
      <vt:variant>
        <vt:i4>45</vt:i4>
      </vt:variant>
    </vt:vector>
  </HeadingPairs>
  <TitlesOfParts>
    <vt:vector size="46" baseType="lpstr">
      <vt:lpstr>Dalga Biçimi</vt:lpstr>
      <vt:lpstr> ZÜBEYDE HANIM  VE TEKNİK ANADOLU LİSESİ REHBERLİK SERVİSİ</vt:lpstr>
      <vt:lpstr>  ÖĞRENCİLERİN UYACAKLARI KURALLAR VE BEKLENEN DAVRANIŞLAR  </vt:lpstr>
      <vt:lpstr>Atatürk inkılâp ve ilkelerine bağlı kalmaları ve bunları korumaları,</vt:lpstr>
      <vt:lpstr>Hukuka, toplum değerlerine ve okul kurallarına uymaları </vt:lpstr>
      <vt:lpstr>PowerPoint Sunusu</vt:lpstr>
      <vt:lpstr>PowerPoint Sunusu</vt:lpstr>
      <vt:lpstr>PowerPoint Sunusu</vt:lpstr>
      <vt:lpstr>PowerPoint Sunusu</vt:lpstr>
      <vt:lpstr>PowerPoint Sunusu</vt:lpstr>
      <vt:lpstr>PowerPoint Sunusu</vt:lpstr>
      <vt:lpstr>PowerPoint Sunusu</vt:lpstr>
      <vt:lpstr>Okula ve derslere düzenli olarak devam etmeleri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İnsana ve insan sağlığına gereken önemi vermeleri</vt:lpstr>
      <vt:lpstr>PowerPoint Sunusu</vt:lpstr>
      <vt:lpstr>PowerPoint Sunusu</vt:lpstr>
      <vt:lpstr>PowerPoint Sunusu</vt:lpstr>
      <vt:lpstr>PowerPoint Sunusu</vt:lpstr>
      <vt:lpstr>Örnek davranışların ve başarıların niteliklerine göre ödüllendirilmesinde öğrencilere;</vt:lpstr>
      <vt:lpstr>Teşekkür ve takdir belgesi ile ödüllendirme </vt:lpstr>
      <vt:lpstr>PowerPoint Sunusu</vt:lpstr>
      <vt:lpstr>PowerPoint Sunusu</vt:lpstr>
      <vt:lpstr>Onur belgesi ile ödüllendirme </vt:lpstr>
      <vt:lpstr>PowerPoint Sunusu</vt:lpstr>
      <vt:lpstr>PowerPoint Sunusu</vt:lpstr>
      <vt:lpstr>PowerPoint Sunusu</vt:lpstr>
      <vt:lpstr>Disiplin cezaları </vt:lpstr>
      <vt:lpstr>Disiplin cezasını gerektiren davranışlar </vt:lpstr>
      <vt:lpstr>Kınama cezasını gerektiren davranışlar;</vt:lpstr>
      <vt:lpstr>Okuldan kısa süreli uzaklaştırma cezasını gerektiren davranışlar;</vt:lpstr>
      <vt:lpstr>Okuldan kısa süreli uzaklaştırma cezasını gerektiren davranışlar;</vt:lpstr>
      <vt:lpstr>Okuldan tasdikname ile uzaklaştırma cezasını gerektiren davranışlar;</vt:lpstr>
      <vt:lpstr>Okuldan tasdikname ile uzaklaştırma cezasını gerektiren davranışlar;</vt:lpstr>
      <vt:lpstr>Örgün eğitim dışına çıkarma cezasını gerektiren davranışlar;</vt:lpstr>
      <vt:lpstr>Örgün eğitim dışına çıkarma cezasını gerektiren davranışlar;</vt:lpstr>
      <vt:lpstr>Örgün eğitim dışına çıkarma cezasını gerektiren davranışlar;</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demre</dc:creator>
  <cp:lastModifiedBy>user1</cp:lastModifiedBy>
  <cp:revision>27</cp:revision>
  <dcterms:created xsi:type="dcterms:W3CDTF">2012-09-23T06:02:57Z</dcterms:created>
  <dcterms:modified xsi:type="dcterms:W3CDTF">2017-12-25T10:24:21Z</dcterms:modified>
</cp:coreProperties>
</file>