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78" r:id="rId13"/>
    <p:sldId id="268" r:id="rId14"/>
    <p:sldId id="269" r:id="rId15"/>
    <p:sldId id="270" r:id="rId16"/>
    <p:sldId id="271" r:id="rId17"/>
    <p:sldId id="272" r:id="rId18"/>
    <p:sldId id="277" r:id="rId19"/>
    <p:sldId id="273" r:id="rId20"/>
    <p:sldId id="276" r:id="rId21"/>
    <p:sldId id="274" r:id="rId22"/>
    <p:sldId id="275" r:id="rId23"/>
    <p:sldId id="279" r:id="rId24"/>
    <p:sldId id="280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378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pPr/>
              <a:t>25.12.2017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25.12.2017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25.12.2017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25.12.2017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25.12.2017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25.12.2017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25.12.2017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25.12.2017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25.12.2017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pPr/>
              <a:t>25.12.2017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pPr/>
              <a:t>25.12.2017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23720DD-5B6D-40BF-8493-A6B52D484E6B}" type="datetimeFigureOut">
              <a:rPr lang="tr-TR" smtClean="0"/>
              <a:pPr/>
              <a:t>25.12.2017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TEST ÇÖZME TEKNİKLERİ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27200" y="3861048"/>
            <a:ext cx="5712179" cy="1399574"/>
          </a:xfrm>
        </p:spPr>
        <p:txBody>
          <a:bodyPr>
            <a:normAutofit/>
          </a:bodyPr>
          <a:lstStyle/>
          <a:p>
            <a:r>
              <a:rPr lang="tr-TR" sz="1900" dirty="0" smtClean="0"/>
              <a:t>HACI MUZAFFER BAKBAK MESLEKİ VE TEKNİK ANADOLU LİSESİ REHBERLİK SERVİSİ</a:t>
            </a:r>
            <a:endParaRPr lang="tr-TR" sz="1900" dirty="0"/>
          </a:p>
        </p:txBody>
      </p:sp>
    </p:spTree>
    <p:extLst>
      <p:ext uri="{BB962C8B-B14F-4D97-AF65-F5344CB8AC3E}">
        <p14:creationId xmlns:p14="http://schemas.microsoft.com/office/powerpoint/2010/main" val="104555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4800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endParaRPr lang="tr-TR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47664" y="1772816"/>
            <a:ext cx="6196405" cy="3603812"/>
          </a:xfrm>
        </p:spPr>
        <p:txBody>
          <a:bodyPr/>
          <a:lstStyle/>
          <a:p>
            <a:pPr marL="0" indent="0">
              <a:buNone/>
            </a:pPr>
            <a:r>
              <a:rPr lang="tr-TR" sz="2800" dirty="0">
                <a:latin typeface="Comic Sans MS" panose="030F0702030302020204" pitchFamily="66" charset="0"/>
              </a:rPr>
              <a:t>Her testte cevaplayamayacağınız kadar zor olan sorular bulunabilir. Bu tip soruların moralinizi bozmasına izin vermeyin. Çünkü; tüm soruların %10’u çok kolay/çok zor, %20’si zor/kolay, %40’ı normal bilgi ve yorum gücü seviyesindedir.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Picture 4" descr="eq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5157192"/>
            <a:ext cx="28082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7874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480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endParaRPr lang="tr-TR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75656" y="1628800"/>
            <a:ext cx="6196405" cy="3603812"/>
          </a:xfrm>
        </p:spPr>
        <p:txBody>
          <a:bodyPr/>
          <a:lstStyle/>
          <a:p>
            <a:pPr marL="0" indent="0">
              <a:buNone/>
            </a:pPr>
            <a:r>
              <a:rPr lang="tr-TR" sz="2800" dirty="0">
                <a:latin typeface="Comic Sans MS" panose="030F0702030302020204" pitchFamily="66" charset="0"/>
              </a:rPr>
              <a:t>Zor sorulara geldiğinizde üzerinde fazla vakit kaybetmeyin. Fakat bazen zor ve karmaşık görünen soruların cevaplarının çok basit olabileceğini de unutmayın.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93096"/>
            <a:ext cx="2486912" cy="115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878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31640" y="1340768"/>
            <a:ext cx="6327805" cy="4382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err="1">
                <a:latin typeface="Comic Sans MS" panose="030F0702030302020204" pitchFamily="66" charset="0"/>
              </a:rPr>
              <a:t>Çok</a:t>
            </a:r>
            <a:r>
              <a:rPr lang="de-DE" dirty="0">
                <a:latin typeface="Comic Sans MS" panose="030F0702030302020204" pitchFamily="66" charset="0"/>
              </a:rPr>
              <a:t> </a:t>
            </a:r>
            <a:r>
              <a:rPr lang="de-DE" dirty="0" err="1">
                <a:latin typeface="Comic Sans MS" panose="030F0702030302020204" pitchFamily="66" charset="0"/>
              </a:rPr>
              <a:t>sorulu</a:t>
            </a:r>
            <a:r>
              <a:rPr lang="de-DE" dirty="0">
                <a:latin typeface="Comic Sans MS" panose="030F0702030302020204" pitchFamily="66" charset="0"/>
              </a:rPr>
              <a:t> </a:t>
            </a:r>
            <a:r>
              <a:rPr lang="de-DE" dirty="0" err="1">
                <a:latin typeface="Comic Sans MS" panose="030F0702030302020204" pitchFamily="66" charset="0"/>
              </a:rPr>
              <a:t>testlerde</a:t>
            </a:r>
            <a:r>
              <a:rPr lang="de-DE" dirty="0">
                <a:latin typeface="Comic Sans MS" panose="030F0702030302020204" pitchFamily="66" charset="0"/>
              </a:rPr>
              <a:t> </a:t>
            </a:r>
            <a:r>
              <a:rPr lang="de-DE" dirty="0" smtClean="0">
                <a:latin typeface="Comic Sans MS" panose="030F0702030302020204" pitchFamily="66" charset="0"/>
              </a:rPr>
              <a:t>t</a:t>
            </a:r>
            <a:r>
              <a:rPr lang="tr-TR" dirty="0" smtClean="0">
                <a:latin typeface="Comic Sans MS" panose="030F0702030302020204" pitchFamily="66" charset="0"/>
              </a:rPr>
              <a:t>urlu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>
                <a:latin typeface="Comic Sans MS" panose="030F0702030302020204" pitchFamily="66" charset="0"/>
              </a:rPr>
              <a:t>soru</a:t>
            </a:r>
            <a:r>
              <a:rPr lang="de-DE" dirty="0">
                <a:latin typeface="Comic Sans MS" panose="030F0702030302020204" pitchFamily="66" charset="0"/>
              </a:rPr>
              <a:t> </a:t>
            </a:r>
            <a:r>
              <a:rPr lang="de-DE" dirty="0" err="1">
                <a:latin typeface="Comic Sans MS" panose="030F0702030302020204" pitchFamily="66" charset="0"/>
              </a:rPr>
              <a:t>çözme</a:t>
            </a:r>
            <a:r>
              <a:rPr lang="de-DE" dirty="0">
                <a:latin typeface="Comic Sans MS" panose="030F0702030302020204" pitchFamily="66" charset="0"/>
              </a:rPr>
              <a:t> </a:t>
            </a:r>
            <a:r>
              <a:rPr lang="de-DE" dirty="0" err="1">
                <a:latin typeface="Comic Sans MS" panose="030F0702030302020204" pitchFamily="66" charset="0"/>
              </a:rPr>
              <a:t>yöntemi</a:t>
            </a:r>
            <a:r>
              <a:rPr lang="de-DE" dirty="0">
                <a:latin typeface="Comic Sans MS" panose="030F0702030302020204" pitchFamily="66" charset="0"/>
              </a:rPr>
              <a:t>, </a:t>
            </a:r>
            <a:r>
              <a:rPr lang="de-DE" dirty="0" err="1" smtClean="0">
                <a:latin typeface="Comic Sans MS" panose="030F0702030302020204" pitchFamily="66" charset="0"/>
              </a:rPr>
              <a:t>bilinen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smtClean="0">
                <a:latin typeface="Comic Sans MS" panose="030F0702030302020204" pitchFamily="66" charset="0"/>
              </a:rPr>
              <a:t>soruların </a:t>
            </a:r>
            <a:r>
              <a:rPr lang="tr-TR" dirty="0">
                <a:latin typeface="Comic Sans MS" panose="030F0702030302020204" pitchFamily="66" charset="0"/>
              </a:rPr>
              <a:t>çözümünü hızlandırır. Bilinmeyen sorularla </a:t>
            </a:r>
            <a:r>
              <a:rPr lang="tr-TR" dirty="0" smtClean="0">
                <a:latin typeface="Comic Sans MS" panose="030F0702030302020204" pitchFamily="66" charset="0"/>
              </a:rPr>
              <a:t>zaman kaybını </a:t>
            </a:r>
            <a:r>
              <a:rPr lang="tr-TR" dirty="0">
                <a:latin typeface="Comic Sans MS" panose="030F0702030302020204" pitchFamily="66" charset="0"/>
              </a:rPr>
              <a:t>önler. </a:t>
            </a:r>
            <a:r>
              <a:rPr lang="tr-TR" dirty="0" smtClean="0">
                <a:latin typeface="Comic Sans MS" panose="030F0702030302020204" pitchFamily="66" charset="0"/>
              </a:rPr>
              <a:t>Aynı </a:t>
            </a:r>
            <a:r>
              <a:rPr lang="tr-TR" dirty="0">
                <a:latin typeface="Comic Sans MS" panose="030F0702030302020204" pitchFamily="66" charset="0"/>
              </a:rPr>
              <a:t>zamanda zorluk derecesi yüksek </a:t>
            </a:r>
            <a:r>
              <a:rPr lang="tr-TR" dirty="0" smtClean="0">
                <a:latin typeface="Comic Sans MS" panose="030F0702030302020204" pitchFamily="66" charset="0"/>
              </a:rPr>
              <a:t>sorulara bakmayı </a:t>
            </a:r>
            <a:r>
              <a:rPr lang="tr-TR" dirty="0">
                <a:latin typeface="Comic Sans MS" panose="030F0702030302020204" pitchFamily="66" charset="0"/>
              </a:rPr>
              <a:t>ve bu sorular için daha fazla zaman </a:t>
            </a:r>
            <a:r>
              <a:rPr lang="tr-TR" dirty="0" smtClean="0">
                <a:latin typeface="Comic Sans MS" panose="030F0702030302020204" pitchFamily="66" charset="0"/>
              </a:rPr>
              <a:t>kullanmasını sağlar</a:t>
            </a:r>
            <a:r>
              <a:rPr lang="tr-TR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098" name="Picture 2" descr="https://pixabay.com/static/uploads/photo/2013/07/13/12/43/boy-160168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4077072"/>
            <a:ext cx="203631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031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03848" y="1772816"/>
            <a:ext cx="4095557" cy="3950253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Bütün şıkları okumadan cevabı işaretlemeyin. Zaman kazanmaya yönelik aceleci davranışlar kazanmak yerine kaybettirebilir. Daha doğru bir cevap diğer şıklarda olabilir. 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7170" name="Picture 2" descr="http://www.afacancocuk.com/Saglik/images/Gruplar/124/sinav_stres_r_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16192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88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63040" y="1772816"/>
            <a:ext cx="6196405" cy="3950253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Soru köklerine dikkat edin “</a:t>
            </a:r>
            <a:r>
              <a:rPr lang="tr-TR" u="sng" dirty="0">
                <a:solidFill>
                  <a:srgbClr val="FF0000"/>
                </a:solidFill>
                <a:latin typeface="Comic Sans MS" panose="030F0702030302020204" pitchFamily="66" charset="0"/>
              </a:rPr>
              <a:t>değildir, olamaz, yanlıştır, hiçbir zaman, asla, birbirinden farklı, ayrı ayrı, yan düşünce </a:t>
            </a:r>
            <a:r>
              <a:rPr lang="tr-TR" dirty="0">
                <a:latin typeface="Comic Sans MS" panose="030F0702030302020204" pitchFamily="66" charset="0"/>
              </a:rPr>
              <a:t>vb.” gibi ifadeleri gözden kaçırmayın. Çünkü; insan psikolojisi soru içindeki ifadeleri olumlu yönde algılamaya eğilimlidir.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15811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63040" y="1844824"/>
            <a:ext cx="6196405" cy="3878245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Paragraf tipli sorularda genellikle </a:t>
            </a:r>
            <a:r>
              <a:rPr lang="tr-TR" dirty="0">
                <a:solidFill>
                  <a:srgbClr val="C00000"/>
                </a:solidFill>
                <a:latin typeface="Comic Sans MS" panose="030F0702030302020204" pitchFamily="66" charset="0"/>
              </a:rPr>
              <a:t>paragraftan önce soru kökünün okunması </a:t>
            </a:r>
            <a:r>
              <a:rPr lang="tr-TR" dirty="0">
                <a:latin typeface="Comic Sans MS" panose="030F0702030302020204" pitchFamily="66" charset="0"/>
              </a:rPr>
              <a:t>paragrafın ikinci defa okunması mecburiyetini önler. Soru kökünü anlayan beyin, soruyu zihni hazırlıkla okuma eğiliminde olur.</a:t>
            </a:r>
            <a:endParaRPr lang="tr-TR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13314" name="Picture 2" descr="https://encrypted-tbn2.gstatic.com/images?q=tbn:ANd9GcS8HpIKaBFDlXXqjyV8B8H7xmgle0XvLZMwMnV3KI6h1gR_yIW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21088"/>
            <a:ext cx="2304256" cy="125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623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63040" y="1844824"/>
            <a:ext cx="6196405" cy="3878245"/>
          </a:xfrm>
        </p:spPr>
        <p:txBody>
          <a:bodyPr/>
          <a:lstStyle/>
          <a:p>
            <a:pPr marL="0" indent="0">
              <a:buNone/>
            </a:pPr>
            <a:r>
              <a:rPr lang="tr-TR" sz="2800" dirty="0">
                <a:latin typeface="Comic Sans MS" panose="030F0702030302020204" pitchFamily="66" charset="0"/>
              </a:rPr>
              <a:t>Bazı sorularda, soruda verilenlerden cevaba gidemiyorsanız, şıkları eleyerek doğru cevaba yaklaşabilirsiniz</a:t>
            </a:r>
            <a:r>
              <a:rPr lang="tr-TR" dirty="0"/>
              <a:t>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6146" name="Picture 2" descr="http://www.omurokur.com/wp-content/uploads/exa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56992"/>
            <a:ext cx="1744943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592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07704" y="2996953"/>
            <a:ext cx="5751741" cy="2726116"/>
          </a:xfrm>
        </p:spPr>
        <p:txBody>
          <a:bodyPr/>
          <a:lstStyle/>
          <a:p>
            <a:pPr marL="0" indent="0">
              <a:buNone/>
            </a:pPr>
            <a:r>
              <a:rPr lang="tr-TR" sz="3200" dirty="0">
                <a:latin typeface="Comic Sans MS" panose="030F0702030302020204" pitchFamily="66" charset="0"/>
              </a:rPr>
              <a:t>Yanlış olduğuna kesin emin olmadıkça, ilk işaretlediğiniz cevabınızı değiştirmeyin. 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10242" name="Picture 2" descr="http://www.erimsever.com/ISG/Test/test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21526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446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19672" y="1700808"/>
            <a:ext cx="3757032" cy="3960440"/>
          </a:xfrm>
        </p:spPr>
        <p:txBody>
          <a:bodyPr/>
          <a:lstStyle/>
          <a:p>
            <a:pPr marL="0" indent="0">
              <a:buNone/>
            </a:pPr>
            <a:r>
              <a:rPr lang="tr-TR" sz="2800" dirty="0" smtClean="0">
                <a:latin typeface="Comic Sans MS" pitchFamily="66" charset="0"/>
              </a:rPr>
              <a:t>Doğru çözdüğünüzden emin </a:t>
            </a:r>
            <a:r>
              <a:rPr lang="tr-TR" sz="2800" dirty="0">
                <a:latin typeface="Comic Sans MS" pitchFamily="66" charset="0"/>
              </a:rPr>
              <a:t>olmadığınız soru ve sorular varsa yanına bir işaret koyun. Daha sonra tekrar dönüp bakın. </a:t>
            </a:r>
          </a:p>
          <a:p>
            <a:endParaRPr lang="tr-TR" dirty="0"/>
          </a:p>
        </p:txBody>
      </p:sp>
      <p:pic>
        <p:nvPicPr>
          <p:cNvPr id="12290" name="Picture 2" descr="http://www.baskentadana.k12.tr/jnweb/images/ortaogretim/haberler/haber01/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726" y="1844824"/>
            <a:ext cx="11906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540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63040" y="1700808"/>
            <a:ext cx="6196405" cy="4022261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Cevap şıklarında cevaba benzeyen bazen iki, bazen </a:t>
            </a:r>
            <a:r>
              <a:rPr lang="sv-SE" dirty="0">
                <a:latin typeface="Comic Sans MS" panose="030F0702030302020204" pitchFamily="66" charset="0"/>
              </a:rPr>
              <a:t>de üç </a:t>
            </a:r>
            <a:r>
              <a:rPr lang="tr-TR" dirty="0">
                <a:latin typeface="Comic Sans MS" panose="030F0702030302020204" pitchFamily="66" charset="0"/>
              </a:rPr>
              <a:t>şık (</a:t>
            </a:r>
            <a:r>
              <a:rPr lang="sv-SE" dirty="0">
                <a:latin typeface="Comic Sans MS" panose="030F0702030302020204" pitchFamily="66" charset="0"/>
              </a:rPr>
              <a:t>çeldirici</a:t>
            </a:r>
            <a:r>
              <a:rPr lang="tr-TR" dirty="0">
                <a:latin typeface="Comic Sans MS" panose="030F0702030302020204" pitchFamily="66" charset="0"/>
              </a:rPr>
              <a:t>) </a:t>
            </a:r>
            <a:r>
              <a:rPr lang="sv-SE" dirty="0">
                <a:latin typeface="Comic Sans MS" panose="030F0702030302020204" pitchFamily="66" charset="0"/>
              </a:rPr>
              <a:t>bulunabilir. </a:t>
            </a:r>
            <a:r>
              <a:rPr lang="tr-TR" dirty="0">
                <a:latin typeface="Comic Sans MS" panose="030F0702030302020204" pitchFamily="66" charset="0"/>
              </a:rPr>
              <a:t>Çeldiriciler ilk </a:t>
            </a:r>
            <a:r>
              <a:rPr lang="tr-TR" dirty="0" smtClean="0">
                <a:latin typeface="Comic Sans MS" panose="030F0702030302020204" pitchFamily="66" charset="0"/>
              </a:rPr>
              <a:t>başta </a:t>
            </a:r>
            <a:r>
              <a:rPr lang="tr-TR" dirty="0">
                <a:latin typeface="Comic Sans MS" panose="030F0702030302020204" pitchFamily="66" charset="0"/>
              </a:rPr>
              <a:t>cevap gibi görünebilir; ama ufak bir zihni egzersizle doğru </a:t>
            </a:r>
            <a:r>
              <a:rPr lang="tr-TR" dirty="0" smtClean="0">
                <a:latin typeface="Comic Sans MS" panose="030F0702030302020204" pitchFamily="66" charset="0"/>
              </a:rPr>
              <a:t>cevabı </a:t>
            </a:r>
            <a:r>
              <a:rPr lang="tr-TR" dirty="0">
                <a:latin typeface="Comic Sans MS" panose="030F0702030302020204" pitchFamily="66" charset="0"/>
              </a:rPr>
              <a:t>bulmanız mümkündür. Bu tip sorularda cevap genellikle soru metninde saklıdır.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11266" name="Picture 2" descr="https://biltekdersi.files.wordpress.com/2010/05/sinav_kaygis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93096"/>
            <a:ext cx="1714500" cy="12001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19917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63040" y="1052736"/>
            <a:ext cx="6196405" cy="4670333"/>
          </a:xfrm>
        </p:spPr>
        <p:txBody>
          <a:bodyPr/>
          <a:lstStyle/>
          <a:p>
            <a:r>
              <a:rPr lang="tr-TR" altLang="tr-TR" dirty="0">
                <a:latin typeface="Comic Sans MS" panose="030F0702030302020204" pitchFamily="66" charset="0"/>
              </a:rPr>
              <a:t>Test tekniğine dayalı sınavlarda başarısızlığın nedeni genellikle bilgi eksikliğinden değil, sorulara yaklaşım tarzından veya soru sitiline aşina olmamaktan kaynaklanır</a:t>
            </a:r>
            <a:r>
              <a:rPr lang="tr-TR" altLang="tr-TR" dirty="0" smtClean="0"/>
              <a:t>.</a:t>
            </a:r>
          </a:p>
          <a:p>
            <a:r>
              <a:rPr lang="tr-TR" altLang="tr-TR" dirty="0">
                <a:latin typeface="Comic Sans MS" panose="030F0702030302020204" pitchFamily="66" charset="0"/>
              </a:rPr>
              <a:t>Test tecrübesi sınav sonucunu etkileyen en önemli etkenlerdendir</a:t>
            </a:r>
            <a:r>
              <a:rPr lang="tr-TR" altLang="tr-TR" dirty="0" smtClean="0">
                <a:latin typeface="Comic Sans MS" panose="030F0702030302020204" pitchFamily="66" charset="0"/>
              </a:rPr>
              <a:t>. Test </a:t>
            </a:r>
            <a:r>
              <a:rPr lang="tr-TR" altLang="tr-TR" dirty="0">
                <a:latin typeface="Comic Sans MS" panose="030F0702030302020204" pitchFamily="66" charset="0"/>
              </a:rPr>
              <a:t>çözme tekniğini iyi bilmek istenen sonucun alınmasına büyük oranda katkı sağlayacaktır.</a:t>
            </a:r>
          </a:p>
          <a:p>
            <a:endParaRPr lang="tr-TR" altLang="tr-TR" dirty="0"/>
          </a:p>
        </p:txBody>
      </p:sp>
      <p:pic>
        <p:nvPicPr>
          <p:cNvPr id="4" name="Picture 4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80792"/>
            <a:ext cx="1161526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56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75656" y="1556793"/>
            <a:ext cx="6114256" cy="406335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Her test </a:t>
            </a:r>
            <a:r>
              <a:rPr lang="tr-TR" sz="2800" dirty="0">
                <a:latin typeface="Comic Sans MS" panose="030F0702030302020204" pitchFamily="66" charset="0"/>
              </a:rPr>
              <a:t>için farklı </a:t>
            </a:r>
            <a:r>
              <a:rPr lang="en-US" sz="2800" dirty="0">
                <a:latin typeface="Comic Sans MS" panose="030F0702030302020204" pitchFamily="66" charset="0"/>
              </a:rPr>
              <a:t>test </a:t>
            </a:r>
            <a:r>
              <a:rPr lang="tr-TR" sz="2800" dirty="0">
                <a:latin typeface="Comic Sans MS" panose="030F0702030302020204" pitchFamily="66" charset="0"/>
              </a:rPr>
              <a:t>çözme mantığı geliştirmeniz test tekniğinizin gelişmesine yardım eder.</a:t>
            </a:r>
          </a:p>
          <a:p>
            <a:endParaRPr lang="tr-TR" dirty="0"/>
          </a:p>
        </p:txBody>
      </p:sp>
      <p:sp>
        <p:nvSpPr>
          <p:cNvPr id="4" name="AutoShape 2" descr="http://bahce.erciyes.edu.tr/wp-content/uploads/2014/12/FirstAidExa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196" name="Picture 4" descr="http://bahce.erciyes.edu.tr/wp-content/uploads/2014/12/FirstAidEx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01009"/>
            <a:ext cx="3096344" cy="174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230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07704" y="1340768"/>
            <a:ext cx="5751741" cy="4382301"/>
          </a:xfrm>
        </p:spPr>
        <p:txBody>
          <a:bodyPr/>
          <a:lstStyle/>
          <a:p>
            <a:pPr marL="0" indent="0">
              <a:buNone/>
            </a:pPr>
            <a:r>
              <a:rPr lang="tr-TR" sz="2800" dirty="0">
                <a:latin typeface="Comic Sans MS" panose="030F0702030302020204" pitchFamily="66" charset="0"/>
              </a:rPr>
              <a:t>Her test bölümü </a:t>
            </a:r>
            <a:r>
              <a:rPr lang="tr-TR" sz="2800" dirty="0" smtClean="0">
                <a:latin typeface="Comic Sans MS" panose="030F0702030302020204" pitchFamily="66" charset="0"/>
              </a:rPr>
              <a:t>arasında, diğer teste zihinsel olarak hazırlık açsından 1-2 dakika ara verilmesi faydalı olabilir, </a:t>
            </a:r>
            <a:r>
              <a:rPr lang="tr-TR" sz="2800" dirty="0">
                <a:latin typeface="Comic Sans MS" panose="030F0702030302020204" pitchFamily="66" charset="0"/>
              </a:rPr>
              <a:t>gözler dinlendirilmeli, vücut hareket ettirilmelidir. Bu şekilde kan dolaşımı hızlandırılır ve beynin ihtiyaç duyduğu enerji sağlanır.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9220" name="Picture 4" descr="http://www.hedefyum.net/wp-content/uploads/2012/02/exam_time_007-295x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660096"/>
            <a:ext cx="1404937" cy="14287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409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47664" y="1268760"/>
            <a:ext cx="5980381" cy="38198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000" dirty="0">
                <a:latin typeface="Comic Sans MS" panose="030F0702030302020204" pitchFamily="66" charset="0"/>
              </a:rPr>
              <a:t>Test çözümünde s</a:t>
            </a:r>
            <a:r>
              <a:rPr lang="tr-TR" sz="2000" dirty="0" smtClean="0">
                <a:latin typeface="Comic Sans MS" panose="030F0702030302020204" pitchFamily="66" charset="0"/>
              </a:rPr>
              <a:t>oruyu </a:t>
            </a:r>
            <a:r>
              <a:rPr lang="tr-TR" sz="2000" dirty="0">
                <a:latin typeface="Comic Sans MS" panose="030F0702030302020204" pitchFamily="66" charset="0"/>
              </a:rPr>
              <a:t>doğru çözmek kadar optik forma </a:t>
            </a:r>
            <a:r>
              <a:rPr lang="tr-TR" sz="2000" dirty="0" smtClean="0">
                <a:latin typeface="Comic Sans MS" panose="030F0702030302020204" pitchFamily="66" charset="0"/>
              </a:rPr>
              <a:t>doğru kodlamak </a:t>
            </a:r>
            <a:r>
              <a:rPr lang="tr-TR" sz="2000" dirty="0">
                <a:latin typeface="Comic Sans MS" panose="030F0702030302020204" pitchFamily="66" charset="0"/>
              </a:rPr>
              <a:t>da önemlidir. Kodlama her sorudan </a:t>
            </a:r>
            <a:r>
              <a:rPr lang="tr-TR" sz="2000" dirty="0" smtClean="0">
                <a:latin typeface="Comic Sans MS" panose="030F0702030302020204" pitchFamily="66" charset="0"/>
              </a:rPr>
              <a:t>sonra yapılmalıdır</a:t>
            </a:r>
            <a:r>
              <a:rPr lang="tr-TR" sz="2000" dirty="0">
                <a:latin typeface="Comic Sans MS" panose="030F0702030302020204" pitchFamily="66" charset="0"/>
              </a:rPr>
              <a:t>. Bu asla bir zaman kaybı değildir. </a:t>
            </a:r>
            <a:r>
              <a:rPr lang="tr-TR" sz="2000" dirty="0" smtClean="0">
                <a:latin typeface="Comic Sans MS" panose="030F0702030302020204" pitchFamily="66" charset="0"/>
              </a:rPr>
              <a:t>Çünkü kodlama </a:t>
            </a:r>
            <a:r>
              <a:rPr lang="tr-TR" sz="2000" dirty="0">
                <a:latin typeface="Comic Sans MS" panose="030F0702030302020204" pitchFamily="66" charset="0"/>
              </a:rPr>
              <a:t>için geçen süre bir ölçüde dinlenme sürenizdir</a:t>
            </a:r>
            <a:r>
              <a:rPr lang="tr-TR" sz="2000" dirty="0" smtClean="0">
                <a:latin typeface="Comic Sans MS" panose="030F0702030302020204" pitchFamily="66" charset="0"/>
              </a:rPr>
              <a:t>. </a:t>
            </a:r>
            <a:r>
              <a:rPr lang="tr-TR" sz="2000" dirty="0">
                <a:latin typeface="Comic Sans MS" panose="030F0702030302020204" pitchFamily="66" charset="0"/>
              </a:rPr>
              <a:t>Ayrıca sınavın ilerleyen </a:t>
            </a:r>
            <a:r>
              <a:rPr lang="tr-TR" sz="2000" dirty="0" smtClean="0">
                <a:latin typeface="Comic Sans MS" panose="030F0702030302020204" pitchFamily="66" charset="0"/>
              </a:rPr>
              <a:t>diliminde boş </a:t>
            </a:r>
            <a:r>
              <a:rPr lang="tr-TR" sz="2000" dirty="0">
                <a:latin typeface="Comic Sans MS" panose="030F0702030302020204" pitchFamily="66" charset="0"/>
              </a:rPr>
              <a:t>cevap kağıdı görmek yerine dolu cevap kağıdı </a:t>
            </a:r>
            <a:r>
              <a:rPr lang="tr-TR" sz="2000" dirty="0" smtClean="0">
                <a:latin typeface="Comic Sans MS" panose="030F0702030302020204" pitchFamily="66" charset="0"/>
              </a:rPr>
              <a:t>görmek kendinize </a:t>
            </a:r>
            <a:r>
              <a:rPr lang="tr-TR" sz="2000" dirty="0">
                <a:latin typeface="Comic Sans MS" panose="030F0702030302020204" pitchFamily="66" charset="0"/>
              </a:rPr>
              <a:t>güven duymanıza </a:t>
            </a:r>
            <a:r>
              <a:rPr lang="tr-TR" sz="2000" dirty="0" smtClean="0">
                <a:latin typeface="Comic Sans MS" panose="030F0702030302020204" pitchFamily="66" charset="0"/>
              </a:rPr>
              <a:t>yardım </a:t>
            </a:r>
            <a:r>
              <a:rPr lang="tr-TR" sz="2000" dirty="0">
                <a:latin typeface="Comic Sans MS" panose="030F0702030302020204" pitchFamily="66" charset="0"/>
              </a:rPr>
              <a:t>eder.</a:t>
            </a:r>
          </a:p>
        </p:txBody>
      </p:sp>
      <p:pic>
        <p:nvPicPr>
          <p:cNvPr id="5122" name="Picture 2" descr="https://encrypted-tbn3.gstatic.com/images?q=tbn:ANd9GcSE5i1Gr8O93DjmcE8v_uu2NBDxmx2XgnesP6USYRTZBlW3yYI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80386"/>
            <a:ext cx="1085263" cy="1436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576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5616" y="1268760"/>
            <a:ext cx="6196405" cy="3891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SINAVLARDAN </a:t>
            </a:r>
          </a:p>
          <a:p>
            <a:pPr marL="0" indent="0">
              <a:buNone/>
            </a:pPr>
            <a:r>
              <a:rPr lang="tr-TR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HİÇ </a:t>
            </a:r>
            <a:r>
              <a:rPr lang="tr-TR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BİR </a:t>
            </a:r>
            <a:r>
              <a:rPr lang="tr-TR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ZAMAN</a:t>
            </a:r>
          </a:p>
          <a:p>
            <a:pPr marL="0" indent="0">
              <a:buNone/>
            </a:pPr>
            <a:r>
              <a:rPr lang="tr-TR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KORKMAYIN..</a:t>
            </a:r>
            <a:endParaRPr lang="tr-TR" sz="32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2756016" cy="253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471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Başvurulacak Kaynaklar</a:t>
            </a:r>
            <a:endParaRPr lang="tr-TR" dirty="0"/>
          </a:p>
        </p:txBody>
      </p:sp>
      <p:pic>
        <p:nvPicPr>
          <p:cNvPr id="1026" name="Picture 2" descr="C:\Users\wın8\Desktop\u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72816"/>
            <a:ext cx="344313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09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43808" y="1484784"/>
            <a:ext cx="4815637" cy="4238285"/>
          </a:xfrm>
        </p:spPr>
        <p:txBody>
          <a:bodyPr>
            <a:normAutofit/>
          </a:bodyPr>
          <a:lstStyle/>
          <a:p>
            <a:r>
              <a:rPr lang="tr-TR" altLang="tr-TR" sz="2800" dirty="0">
                <a:latin typeface="Comic Sans MS" panose="030F0702030302020204" pitchFamily="66" charset="0"/>
              </a:rPr>
              <a:t>Çözülen her bir soru tipi aday için bir avantajdır.  </a:t>
            </a:r>
          </a:p>
          <a:p>
            <a:r>
              <a:rPr lang="tr-TR" altLang="tr-TR" sz="2800" dirty="0">
                <a:latin typeface="Comic Sans MS" panose="030F0702030302020204" pitchFamily="66" charset="0"/>
              </a:rPr>
              <a:t>Sınava hazırlanan adayın çözemediği her sorunun doğru cevabını öğrenmesi gerekir. </a:t>
            </a:r>
          </a:p>
        </p:txBody>
      </p:sp>
      <p:pic>
        <p:nvPicPr>
          <p:cNvPr id="4" name="Picture 6" descr="C:\Users\MEB\AppData\Local\Microsoft\Windows\Temporary Internet Files\Content.IE5\GBQ6RQP1\MM900288928[1]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203" y="1556792"/>
            <a:ext cx="1203093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810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63040" y="1268760"/>
            <a:ext cx="6196405" cy="4454309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tr-TR" altLang="tr-TR" sz="28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  <a:r>
              <a:rPr lang="tr-TR" altLang="tr-TR" sz="48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tr-TR" altLang="tr-TR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altLang="tr-TR" sz="28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  <a:r>
              <a:rPr lang="tr-TR" altLang="tr-TR" sz="2800" dirty="0" smtClean="0">
                <a:latin typeface="Comic Sans MS" panose="030F0702030302020204" pitchFamily="66" charset="0"/>
              </a:rPr>
              <a:t>Bir </a:t>
            </a:r>
            <a:r>
              <a:rPr lang="tr-TR" altLang="tr-TR" sz="2800" dirty="0">
                <a:latin typeface="Comic Sans MS" panose="030F0702030302020204" pitchFamily="66" charset="0"/>
              </a:rPr>
              <a:t>konuyla ilgili soruları çözmeden önce o konuyu iyi öğrenmelisiniz. </a:t>
            </a:r>
          </a:p>
          <a:p>
            <a:pPr>
              <a:lnSpc>
                <a:spcPct val="80000"/>
              </a:lnSpc>
              <a:buNone/>
            </a:pPr>
            <a:r>
              <a:rPr lang="tr-TR" altLang="tr-TR" sz="2800" dirty="0">
                <a:latin typeface="Comic Sans MS" panose="030F0702030302020204" pitchFamily="66" charset="0"/>
              </a:rPr>
              <a:t>    Soru çözerek de öğrenip öğrenmediğinizi kontrol etmiş olursunuz.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168" y="4005064"/>
            <a:ext cx="19431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695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4800" dirty="0" smtClean="0">
                <a:latin typeface="Comic Sans MS" panose="030F0702030302020204" pitchFamily="66" charset="0"/>
              </a:rPr>
              <a:t>    </a:t>
            </a:r>
            <a:endParaRPr lang="tr-TR" sz="4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36912"/>
            <a:ext cx="1277119" cy="93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547664" y="2167271"/>
            <a:ext cx="33123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2400" dirty="0">
                <a:latin typeface="Comic Sans MS" panose="030F0702030302020204" pitchFamily="66" charset="0"/>
              </a:rPr>
              <a:t> Soruları kendinize zaman tanıyarak çözün. Çünkü gerçek sınav sadece bilginizi değil, </a:t>
            </a:r>
            <a:r>
              <a:rPr lang="tr-TR" altLang="tr-TR" sz="2400" dirty="0" smtClean="0">
                <a:latin typeface="Comic Sans MS" panose="030F0702030302020204" pitchFamily="66" charset="0"/>
              </a:rPr>
              <a:t>bilgiyi </a:t>
            </a:r>
            <a:r>
              <a:rPr lang="tr-TR" altLang="tr-TR" sz="2400" dirty="0">
                <a:latin typeface="Comic Sans MS" panose="030F0702030302020204" pitchFamily="66" charset="0"/>
              </a:rPr>
              <a:t>kullanma hızınızı da ölçmektedir. </a:t>
            </a:r>
            <a:endParaRPr lang="tr-T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680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4800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endParaRPr lang="tr-TR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35896" y="1988840"/>
            <a:ext cx="4023549" cy="3734229"/>
          </a:xfrm>
        </p:spPr>
        <p:txBody>
          <a:bodyPr/>
          <a:lstStyle/>
          <a:p>
            <a:pPr marL="0" indent="0">
              <a:buNone/>
            </a:pPr>
            <a:r>
              <a:rPr lang="tr-TR" altLang="tr-TR" dirty="0">
                <a:latin typeface="Comic Sans MS" panose="030F0702030302020204" pitchFamily="66" charset="0"/>
              </a:rPr>
              <a:t>Her sorunun size ‘’sınavda sorulabileceğini’’ düşünerek cevaplamaya çalışın. Çözemediğiniz veya yanlış çözdüğünüz sorunun mutlaka doğru çözümünü öğrenin</a:t>
            </a:r>
            <a:r>
              <a:rPr lang="tr-TR" altLang="tr-TR" dirty="0" smtClean="0">
                <a:latin typeface="Comic Sans MS" panose="030F0702030302020204" pitchFamily="66" charset="0"/>
              </a:rPr>
              <a:t>. Onunla ilişkili çözümlü örnekleri inceleyin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854" y="2060848"/>
            <a:ext cx="1660129" cy="16561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675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099249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/>
              <a:t>     </a:t>
            </a:r>
            <a:r>
              <a:rPr lang="tr-TR" sz="53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tr-TR" sz="53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tr-TR" sz="5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altLang="tr-TR" sz="3600" dirty="0" smtClean="0">
                <a:latin typeface="Comic Sans MS" panose="030F0702030302020204" pitchFamily="66" charset="0"/>
              </a:rPr>
              <a:t>Soruyu o an için anlamıyorsanız,  </a:t>
            </a:r>
            <a:r>
              <a:rPr lang="tr-TR" altLang="tr-TR" sz="3600" dirty="0">
                <a:latin typeface="Comic Sans MS" panose="030F0702030302020204" pitchFamily="66" charset="0"/>
              </a:rPr>
              <a:t>çok fazla </a:t>
            </a:r>
            <a:r>
              <a:rPr lang="tr-TR" altLang="tr-TR" sz="3600" dirty="0" smtClean="0">
                <a:latin typeface="Comic Sans MS" panose="030F0702030302020204" pitchFamily="66" charset="0"/>
              </a:rPr>
              <a:t>okuyarak zihninizi karıştırmayınız.</a:t>
            </a:r>
            <a:endParaRPr lang="tr-TR" altLang="tr-TR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77072"/>
            <a:ext cx="1495551" cy="106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705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    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47664" y="1484784"/>
            <a:ext cx="6111781" cy="4238285"/>
          </a:xfrm>
        </p:spPr>
        <p:txBody>
          <a:bodyPr/>
          <a:lstStyle/>
          <a:p>
            <a:pPr marL="0" indent="0">
              <a:buNone/>
            </a:pPr>
            <a:r>
              <a:rPr lang="tr-TR" sz="3200" dirty="0">
                <a:latin typeface="Comic Sans MS" panose="030F0702030302020204" pitchFamily="66" charset="0"/>
              </a:rPr>
              <a:t>Soruları okurken mutlaka </a:t>
            </a:r>
            <a:r>
              <a:rPr lang="tr-TR" sz="3200" dirty="0" smtClean="0">
                <a:latin typeface="Comic Sans MS" panose="030F0702030302020204" pitchFamily="66" charset="0"/>
              </a:rPr>
              <a:t>kurşun </a:t>
            </a:r>
            <a:r>
              <a:rPr lang="tr-TR" sz="3200" dirty="0">
                <a:latin typeface="Comic Sans MS" panose="030F0702030302020204" pitchFamily="66" charset="0"/>
              </a:rPr>
              <a:t>kalem kullanın ve önemli ipuçlarının altını çizin.</a:t>
            </a:r>
          </a:p>
          <a:p>
            <a:pPr marL="0" indent="0">
              <a:buNone/>
            </a:pPr>
            <a:endParaRPr lang="tr-TR" sz="3200" dirty="0"/>
          </a:p>
          <a:p>
            <a:pPr marL="0" indent="0">
              <a:buNone/>
            </a:pPr>
            <a:endParaRPr lang="tr-TR" altLang="tr-TR" sz="3200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Picture 2" descr="C:\Users\MEB\AppData\Local\Microsoft\Windows\Temporary Internet Files\Content.IE5\GKI1ZEKR\MC90008903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73016"/>
            <a:ext cx="149983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543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    </a:t>
            </a:r>
            <a:endParaRPr lang="tr-TR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95736" y="1484784"/>
            <a:ext cx="5548333" cy="3397975"/>
          </a:xfrm>
        </p:spPr>
        <p:txBody>
          <a:bodyPr/>
          <a:lstStyle/>
          <a:p>
            <a:pPr marL="0" indent="0">
              <a:buNone/>
            </a:pPr>
            <a:r>
              <a:rPr lang="tr-TR" sz="2800" dirty="0">
                <a:latin typeface="Comic Sans MS" panose="030F0702030302020204" pitchFamily="66" charset="0"/>
              </a:rPr>
              <a:t>Kısa sorular kolay, uzun sorular zordur önyargısıyla da soruya yaklaşmayın. Uzun sorularda kullanabileceğiniz bilgi ve ipucunun daha fazla olabileceğini unutmayın.</a:t>
            </a:r>
          </a:p>
          <a:p>
            <a:endParaRPr lang="tr-TR" dirty="0"/>
          </a:p>
        </p:txBody>
      </p:sp>
      <p:pic>
        <p:nvPicPr>
          <p:cNvPr id="3074" name="Picture 2" descr="http://www.guventasnakliyat.com.tr/service-images/okul-tasimacilik/okul-tasi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550" y="4042131"/>
            <a:ext cx="1567273" cy="1408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559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ptiye">
  <a:themeElements>
    <a:clrScheme name="Raptiy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Raptiy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ptiy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165</TotalTime>
  <Words>562</Words>
  <Application>Microsoft Office PowerPoint</Application>
  <PresentationFormat>Ekran Gösterisi (4:3)</PresentationFormat>
  <Paragraphs>38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Raptiye</vt:lpstr>
      <vt:lpstr>TEST ÇÖZME TEKNİKLERİ</vt:lpstr>
      <vt:lpstr>PowerPoint Sunusu</vt:lpstr>
      <vt:lpstr>PowerPoint Sunusu</vt:lpstr>
      <vt:lpstr>PowerPoint Sunusu</vt:lpstr>
      <vt:lpstr>    </vt:lpstr>
      <vt:lpstr>     </vt:lpstr>
      <vt:lpstr>      </vt:lpstr>
      <vt:lpstr>    </vt:lpstr>
      <vt:lpstr>    </vt:lpstr>
      <vt:lpstr>    </vt:lpstr>
      <vt:lpstr> 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Başvurulacak Kaynaklar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ÇÖZME TEKNİKLERİ</dc:title>
  <dc:creator>güneş</dc:creator>
  <cp:lastModifiedBy>user1</cp:lastModifiedBy>
  <cp:revision>20</cp:revision>
  <dcterms:created xsi:type="dcterms:W3CDTF">2015-10-08T10:38:51Z</dcterms:created>
  <dcterms:modified xsi:type="dcterms:W3CDTF">2017-12-25T10:07:41Z</dcterms:modified>
</cp:coreProperties>
</file>